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sldIdLst>
    <p:sldId id="256" r:id="rId2"/>
    <p:sldId id="281" r:id="rId3"/>
    <p:sldId id="258" r:id="rId4"/>
    <p:sldId id="257" r:id="rId5"/>
    <p:sldId id="280" r:id="rId6"/>
    <p:sldId id="263" r:id="rId7"/>
    <p:sldId id="282" r:id="rId8"/>
    <p:sldId id="284" r:id="rId9"/>
    <p:sldId id="283" r:id="rId10"/>
    <p:sldId id="272" r:id="rId11"/>
    <p:sldId id="273" r:id="rId12"/>
    <p:sldId id="274" r:id="rId13"/>
    <p:sldId id="259" r:id="rId14"/>
    <p:sldId id="276" r:id="rId15"/>
    <p:sldId id="261" r:id="rId16"/>
    <p:sldId id="285" r:id="rId17"/>
    <p:sldId id="286" r:id="rId18"/>
    <p:sldId id="287" r:id="rId19"/>
    <p:sldId id="264" r:id="rId20"/>
    <p:sldId id="265" r:id="rId21"/>
    <p:sldId id="266" r:id="rId22"/>
    <p:sldId id="267" r:id="rId23"/>
    <p:sldId id="268" r:id="rId24"/>
    <p:sldId id="269" r:id="rId25"/>
    <p:sldId id="270" r:id="rId26"/>
    <p:sldId id="277"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7" d="100"/>
          <a:sy n="87" d="100"/>
        </p:scale>
        <p:origin x="528" y="4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ru-RU" smtClean="0"/>
              <a:t>Образец заголовка</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8C28A28C-4C6A-46EA-90C0-4EE0B89CC5C7}" type="datetimeFigureOut">
              <a:rPr lang="en-US" smtClean="0"/>
              <a:pPr/>
              <a:t>8/30/2026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5DEF7F31-0B8A-474A-B86C-91F381754329}" type="slidenum">
              <a:rPr lang="en-US" smtClean="0"/>
              <a:pPr/>
              <a:t>‹#›</a:t>
            </a:fld>
            <a:endParaRPr lang="en-US" dirty="0"/>
          </a:p>
        </p:txBody>
      </p:sp>
    </p:spTree>
    <p:extLst>
      <p:ext uri="{BB962C8B-B14F-4D97-AF65-F5344CB8AC3E}">
        <p14:creationId xmlns:p14="http://schemas.microsoft.com/office/powerpoint/2010/main" val="26023206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ru-RU" smtClean="0"/>
              <a:t>Образец заголовка</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8C28A28C-4C6A-46EA-90C0-4EE0B89CC5C7}" type="datetimeFigureOut">
              <a:rPr lang="en-US" smtClean="0"/>
              <a:pPr/>
              <a:t>8/30/2026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5DEF7F31-0B8A-474A-B86C-91F381754329}" type="slidenum">
              <a:rPr lang="en-US" smtClean="0"/>
              <a:pPr/>
              <a:t>‹#›</a:t>
            </a:fld>
            <a:endParaRPr lang="en-US" dirty="0"/>
          </a:p>
        </p:txBody>
      </p:sp>
    </p:spTree>
    <p:extLst>
      <p:ext uri="{BB962C8B-B14F-4D97-AF65-F5344CB8AC3E}">
        <p14:creationId xmlns:p14="http://schemas.microsoft.com/office/powerpoint/2010/main" val="36654413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8C28A28C-4C6A-46EA-90C0-4EE0B89CC5C7}" type="datetimeFigureOut">
              <a:rPr lang="en-US" smtClean="0"/>
              <a:pPr/>
              <a:t>8/30/2026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5DEF7F31-0B8A-474A-B86C-91F381754329}" type="slidenum">
              <a:rPr lang="en-US" smtClean="0"/>
              <a:pPr/>
              <a:t>‹#›</a:t>
            </a:fld>
            <a:endParaRPr lang="en-US" dirty="0"/>
          </a:p>
        </p:txBody>
      </p:sp>
    </p:spTree>
    <p:extLst>
      <p:ext uri="{BB962C8B-B14F-4D97-AF65-F5344CB8AC3E}">
        <p14:creationId xmlns:p14="http://schemas.microsoft.com/office/powerpoint/2010/main" val="5799251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8C28A28C-4C6A-46EA-90C0-4EE0B89CC5C7}" type="datetimeFigureOut">
              <a:rPr lang="en-US" smtClean="0"/>
              <a:pPr/>
              <a:t>8/30/2026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5DEF7F31-0B8A-474A-B86C-91F381754329}" type="slidenum">
              <a:rPr lang="en-US" smtClean="0"/>
              <a:pPr/>
              <a:t>‹#›</a:t>
            </a:fld>
            <a:endParaRPr lang="en-US" dirty="0"/>
          </a:p>
        </p:txBody>
      </p:sp>
    </p:spTree>
    <p:extLst>
      <p:ext uri="{BB962C8B-B14F-4D97-AF65-F5344CB8AC3E}">
        <p14:creationId xmlns:p14="http://schemas.microsoft.com/office/powerpoint/2010/main" val="6947515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8C28A28C-4C6A-46EA-90C0-4EE0B89CC5C7}" type="datetimeFigureOut">
              <a:rPr lang="en-US" smtClean="0"/>
              <a:pPr/>
              <a:t>8/30/2026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5DEF7F31-0B8A-474A-B86C-91F381754329}" type="slidenum">
              <a:rPr lang="en-US" smtClean="0"/>
              <a:pPr/>
              <a:t>‹#›</a:t>
            </a:fld>
            <a:endParaRPr lang="en-US" dirty="0"/>
          </a:p>
        </p:txBody>
      </p:sp>
    </p:spTree>
    <p:extLst>
      <p:ext uri="{BB962C8B-B14F-4D97-AF65-F5344CB8AC3E}">
        <p14:creationId xmlns:p14="http://schemas.microsoft.com/office/powerpoint/2010/main" val="20603572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8C28A28C-4C6A-46EA-90C0-4EE0B89CC5C7}" type="datetimeFigureOut">
              <a:rPr lang="en-US" smtClean="0"/>
              <a:pPr/>
              <a:t>8/30/2026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5DEF7F31-0B8A-474A-B86C-91F381754329}" type="slidenum">
              <a:rPr lang="en-US" smtClean="0"/>
              <a:pPr/>
              <a:t>‹#›</a:t>
            </a:fld>
            <a:endParaRPr lang="en-US" dirty="0"/>
          </a:p>
        </p:txBody>
      </p:sp>
    </p:spTree>
    <p:extLst>
      <p:ext uri="{BB962C8B-B14F-4D97-AF65-F5344CB8AC3E}">
        <p14:creationId xmlns:p14="http://schemas.microsoft.com/office/powerpoint/2010/main" val="41354137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C28A28C-4C6A-46EA-90C0-4EE0B89CC5C7}" type="datetimeFigureOut">
              <a:rPr lang="en-US" smtClean="0"/>
              <a:pPr/>
              <a:t>8/30/2026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5DEF7F31-0B8A-474A-B86C-91F381754329}" type="slidenum">
              <a:rPr lang="en-US" smtClean="0"/>
              <a:pPr/>
              <a:t>‹#›</a:t>
            </a:fld>
            <a:endParaRPr lang="en-US" dirty="0"/>
          </a:p>
        </p:txBody>
      </p:sp>
    </p:spTree>
    <p:extLst>
      <p:ext uri="{BB962C8B-B14F-4D97-AF65-F5344CB8AC3E}">
        <p14:creationId xmlns:p14="http://schemas.microsoft.com/office/powerpoint/2010/main" val="18587405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ru-RU" smtClean="0"/>
              <a:t>Образец заголовка</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8C28A28C-4C6A-46EA-90C0-4EE0B89CC5C7}" type="datetimeFigureOut">
              <a:rPr lang="en-US" smtClean="0"/>
              <a:pPr/>
              <a:t>8/30/2026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5DEF7F31-0B8A-474A-B86C-91F381754329}" type="slidenum">
              <a:rPr lang="en-US" smtClean="0"/>
              <a:pPr/>
              <a:t>‹#›</a:t>
            </a:fld>
            <a:endParaRPr lang="en-US" dirty="0"/>
          </a:p>
        </p:txBody>
      </p:sp>
    </p:spTree>
    <p:extLst>
      <p:ext uri="{BB962C8B-B14F-4D97-AF65-F5344CB8AC3E}">
        <p14:creationId xmlns:p14="http://schemas.microsoft.com/office/powerpoint/2010/main" val="37986245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8C28A28C-4C6A-46EA-90C0-4EE0B89CC5C7}" type="datetimeFigureOut">
              <a:rPr lang="en-US" smtClean="0"/>
              <a:pPr/>
              <a:t>8/30/2026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5DEF7F31-0B8A-474A-B86C-91F381754329}" type="slidenum">
              <a:rPr lang="en-US" smtClean="0"/>
              <a:pPr/>
              <a:t>‹#›</a:t>
            </a:fld>
            <a:endParaRPr lang="en-US" dirty="0"/>
          </a:p>
        </p:txBody>
      </p:sp>
    </p:spTree>
    <p:extLst>
      <p:ext uri="{BB962C8B-B14F-4D97-AF65-F5344CB8AC3E}">
        <p14:creationId xmlns:p14="http://schemas.microsoft.com/office/powerpoint/2010/main" val="12130317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8C28A28C-4C6A-46EA-90C0-4EE0B89CC5C7}" type="datetimeFigureOut">
              <a:rPr lang="en-US" smtClean="0"/>
              <a:pPr/>
              <a:t>8/30/2026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5DEF7F31-0B8A-474A-B86C-91F381754329}" type="slidenum">
              <a:rPr lang="en-US" smtClean="0"/>
              <a:pPr/>
              <a:t>‹#›</a:t>
            </a:fld>
            <a:endParaRPr lang="en-US" dirty="0"/>
          </a:p>
        </p:txBody>
      </p:sp>
    </p:spTree>
    <p:extLst>
      <p:ext uri="{BB962C8B-B14F-4D97-AF65-F5344CB8AC3E}">
        <p14:creationId xmlns:p14="http://schemas.microsoft.com/office/powerpoint/2010/main" val="21180193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8C28A28C-4C6A-46EA-90C0-4EE0B89CC5C7}" type="datetimeFigureOut">
              <a:rPr lang="en-US" smtClean="0"/>
              <a:pPr/>
              <a:t>8/30/2026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5DEF7F31-0B8A-474A-B86C-91F381754329}" type="slidenum">
              <a:rPr lang="en-US" smtClean="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7690161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ru-RU" smtClean="0"/>
              <a:t>Образец заголовка</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8C28A28C-4C6A-46EA-90C0-4EE0B89CC5C7}" type="datetimeFigureOut">
              <a:rPr lang="en-US" smtClean="0"/>
              <a:pPr/>
              <a:t>8/30/2026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5DEF7F31-0B8A-474A-B86C-91F381754329}" type="slidenum">
              <a:rPr lang="en-US" smtClean="0"/>
              <a:pPr/>
              <a:t>‹#›</a:t>
            </a:fld>
            <a:endParaRPr lang="en-US" dirty="0"/>
          </a:p>
        </p:txBody>
      </p:sp>
    </p:spTree>
    <p:extLst>
      <p:ext uri="{BB962C8B-B14F-4D97-AF65-F5344CB8AC3E}">
        <p14:creationId xmlns:p14="http://schemas.microsoft.com/office/powerpoint/2010/main" val="38564756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8C28A28C-4C6A-46EA-90C0-4EE0B89CC5C7}" type="datetimeFigureOut">
              <a:rPr lang="en-US" smtClean="0"/>
              <a:pPr/>
              <a:t>8/30/2026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5DEF7F31-0B8A-474A-B86C-91F381754329}" type="slidenum">
              <a:rPr lang="en-US" smtClean="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6627803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8C28A28C-4C6A-46EA-90C0-4EE0B89CC5C7}" type="datetimeFigureOut">
              <a:rPr lang="en-US" smtClean="0"/>
              <a:pPr/>
              <a:t>8/30/2026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5DEF7F31-0B8A-474A-B86C-91F381754329}" type="slidenum">
              <a:rPr lang="en-US" smtClean="0"/>
              <a:pPr/>
              <a:t>‹#›</a:t>
            </a:fld>
            <a:endParaRPr lang="en-US" dirty="0"/>
          </a:p>
        </p:txBody>
      </p:sp>
    </p:spTree>
    <p:extLst>
      <p:ext uri="{BB962C8B-B14F-4D97-AF65-F5344CB8AC3E}">
        <p14:creationId xmlns:p14="http://schemas.microsoft.com/office/powerpoint/2010/main" val="21159729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8C28A28C-4C6A-46EA-90C0-4EE0B89CC5C7}" type="datetimeFigureOut">
              <a:rPr lang="en-US" smtClean="0"/>
              <a:pPr/>
              <a:t>8/30/2026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5DEF7F31-0B8A-474A-B86C-91F381754329}" type="slidenum">
              <a:rPr lang="en-US" smtClean="0"/>
              <a:pPr/>
              <a:t>‹#›</a:t>
            </a:fld>
            <a:endParaRPr lang="en-US" dirty="0"/>
          </a:p>
        </p:txBody>
      </p:sp>
    </p:spTree>
    <p:extLst>
      <p:ext uri="{BB962C8B-B14F-4D97-AF65-F5344CB8AC3E}">
        <p14:creationId xmlns:p14="http://schemas.microsoft.com/office/powerpoint/2010/main" val="41574256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8C28A28C-4C6A-46EA-90C0-4EE0B89CC5C7}" type="datetimeFigureOut">
              <a:rPr lang="en-US" smtClean="0"/>
              <a:pPr/>
              <a:t>8/30/2026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5DEF7F31-0B8A-474A-B86C-91F381754329}" type="slidenum">
              <a:rPr lang="en-US" smtClean="0"/>
              <a:pPr/>
              <a:t>‹#›</a:t>
            </a:fld>
            <a:endParaRPr lang="en-US" dirty="0"/>
          </a:p>
        </p:txBody>
      </p:sp>
    </p:spTree>
    <p:extLst>
      <p:ext uri="{BB962C8B-B14F-4D97-AF65-F5344CB8AC3E}">
        <p14:creationId xmlns:p14="http://schemas.microsoft.com/office/powerpoint/2010/main" val="26038590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8C28A28C-4C6A-46EA-90C0-4EE0B89CC5C7}" type="datetimeFigureOut">
              <a:rPr lang="en-US" smtClean="0"/>
              <a:pPr/>
              <a:t>8/30/2026</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5DEF7F31-0B8A-474A-B86C-91F381754329}" type="slidenum">
              <a:rPr lang="en-US" smtClean="0"/>
              <a:pPr/>
              <a:t>‹#›</a:t>
            </a:fld>
            <a:endParaRPr lang="en-US" dirty="0"/>
          </a:p>
        </p:txBody>
      </p:sp>
    </p:spTree>
    <p:extLst>
      <p:ext uri="{BB962C8B-B14F-4D97-AF65-F5344CB8AC3E}">
        <p14:creationId xmlns:p14="http://schemas.microsoft.com/office/powerpoint/2010/main" val="3309450183"/>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id="{048F4ED6-CC7C-EC38-532D-38890432BA23}"/>
              </a:ext>
            </a:extLst>
          </p:cNvPr>
          <p:cNvSpPr>
            <a:spLocks noGrp="1"/>
          </p:cNvSpPr>
          <p:nvPr>
            <p:ph type="subTitle" idx="1"/>
          </p:nvPr>
        </p:nvSpPr>
        <p:spPr/>
        <p:txBody>
          <a:bodyPr>
            <a:normAutofit/>
          </a:bodyPr>
          <a:lstStyle/>
          <a:p>
            <a:r>
              <a:rPr lang="ru-RU" dirty="0"/>
              <a:t> </a:t>
            </a:r>
          </a:p>
        </p:txBody>
      </p:sp>
      <p:sp>
        <p:nvSpPr>
          <p:cNvPr id="16386" name="AutoShape 2" descr="итоговое сочинение 2022-2023 ЕГЭ 11 класс"/>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 name="Прямоугольник 1"/>
          <p:cNvSpPr/>
          <p:nvPr/>
        </p:nvSpPr>
        <p:spPr>
          <a:xfrm>
            <a:off x="-175845" y="0"/>
            <a:ext cx="6286500" cy="2800767"/>
          </a:xfrm>
          <a:prstGeom prst="rect">
            <a:avLst/>
          </a:prstGeom>
        </p:spPr>
        <p:txBody>
          <a:bodyPr wrap="square">
            <a:spAutoFit/>
          </a:bodyPr>
          <a:lstStyle/>
          <a:p>
            <a:pPr algn="ctr"/>
            <a:r>
              <a:rPr lang="ru-RU" sz="4000" dirty="0" smtClean="0">
                <a:solidFill>
                  <a:srgbClr val="FF0000"/>
                </a:solidFill>
                <a:latin typeface="Times New Roman" panose="02020603050405020304" pitchFamily="18" charset="0"/>
                <a:ea typeface="+mj-ea"/>
                <a:cs typeface="Times New Roman" panose="02020603050405020304" pitchFamily="18" charset="0"/>
              </a:rPr>
              <a:t>Итоговое сочинение.</a:t>
            </a:r>
          </a:p>
          <a:p>
            <a:pPr algn="ctr"/>
            <a:r>
              <a:rPr lang="ru-RU" sz="4000" dirty="0" smtClean="0">
                <a:solidFill>
                  <a:srgbClr val="FF0000"/>
                </a:solidFill>
                <a:latin typeface="Times New Roman" panose="02020603050405020304" pitchFamily="18" charset="0"/>
                <a:ea typeface="+mj-ea"/>
                <a:cs typeface="Times New Roman" panose="02020603050405020304" pitchFamily="18" charset="0"/>
              </a:rPr>
              <a:t>2026-2027</a:t>
            </a:r>
            <a:endParaRPr lang="ru-RU" dirty="0">
              <a:solidFill>
                <a:srgbClr val="FF0000"/>
              </a:solidFill>
            </a:endParaRPr>
          </a:p>
          <a:p>
            <a:pPr algn="ctr"/>
            <a:r>
              <a:rPr lang="ru-RU" sz="2400" dirty="0" smtClean="0">
                <a:solidFill>
                  <a:srgbClr val="FF0000"/>
                </a:solidFill>
                <a:latin typeface="Times New Roman" panose="02020603050405020304" pitchFamily="18" charset="0"/>
                <a:cs typeface="Times New Roman" panose="02020603050405020304" pitchFamily="18" charset="0"/>
              </a:rPr>
              <a:t>Основной </a:t>
            </a:r>
            <a:r>
              <a:rPr lang="ru-RU" sz="2400" dirty="0">
                <a:latin typeface="Times New Roman" panose="02020603050405020304" pitchFamily="18" charset="0"/>
                <a:cs typeface="Times New Roman" panose="02020603050405020304" pitchFamily="18" charset="0"/>
              </a:rPr>
              <a:t>день </a:t>
            </a:r>
            <a:r>
              <a:rPr lang="ru-RU" sz="2400" dirty="0" smtClean="0">
                <a:latin typeface="Times New Roman" panose="02020603050405020304" pitchFamily="18" charset="0"/>
                <a:cs typeface="Times New Roman" panose="02020603050405020304" pitchFamily="18" charset="0"/>
              </a:rPr>
              <a:t>— </a:t>
            </a:r>
            <a:r>
              <a:rPr lang="ru-RU" sz="2400" dirty="0" smtClean="0">
                <a:solidFill>
                  <a:srgbClr val="0070C0"/>
                </a:solidFill>
                <a:latin typeface="Times New Roman" panose="02020603050405020304" pitchFamily="18" charset="0"/>
                <a:cs typeface="Times New Roman" panose="02020603050405020304" pitchFamily="18" charset="0"/>
              </a:rPr>
              <a:t>2 </a:t>
            </a:r>
            <a:r>
              <a:rPr lang="ru-RU" sz="2400" dirty="0">
                <a:solidFill>
                  <a:srgbClr val="0070C0"/>
                </a:solidFill>
                <a:latin typeface="Times New Roman" panose="02020603050405020304" pitchFamily="18" charset="0"/>
                <a:cs typeface="Times New Roman" panose="02020603050405020304" pitchFamily="18" charset="0"/>
              </a:rPr>
              <a:t>декабря </a:t>
            </a:r>
            <a:r>
              <a:rPr lang="ru-RU" sz="2400" dirty="0">
                <a:latin typeface="Times New Roman" panose="02020603050405020304" pitchFamily="18" charset="0"/>
                <a:cs typeface="Times New Roman" panose="02020603050405020304" pitchFamily="18" charset="0"/>
              </a:rPr>
              <a:t>2026 </a:t>
            </a:r>
            <a:r>
              <a:rPr lang="ru-RU" sz="2400" dirty="0" smtClean="0">
                <a:latin typeface="Times New Roman" panose="02020603050405020304" pitchFamily="18" charset="0"/>
                <a:cs typeface="Times New Roman" panose="02020603050405020304" pitchFamily="18" charset="0"/>
              </a:rPr>
              <a:t>года</a:t>
            </a:r>
          </a:p>
          <a:p>
            <a:pPr algn="ctr"/>
            <a:r>
              <a:rPr lang="ru-RU" sz="2400" dirty="0" smtClean="0">
                <a:latin typeface="Times New Roman" panose="02020603050405020304" pitchFamily="18" charset="0"/>
                <a:cs typeface="Times New Roman" panose="02020603050405020304" pitchFamily="18" charset="0"/>
              </a:rPr>
              <a:t>(первая </a:t>
            </a:r>
            <a:r>
              <a:rPr lang="ru-RU" sz="2400" dirty="0">
                <a:latin typeface="Times New Roman" panose="02020603050405020304" pitchFamily="18" charset="0"/>
                <a:cs typeface="Times New Roman" panose="02020603050405020304" pitchFamily="18" charset="0"/>
              </a:rPr>
              <a:t>среда декабря</a:t>
            </a:r>
            <a:r>
              <a:rPr lang="ru-RU" sz="2400" dirty="0" smtClean="0">
                <a:latin typeface="Times New Roman" panose="02020603050405020304" pitchFamily="18" charset="0"/>
                <a:cs typeface="Times New Roman" panose="02020603050405020304" pitchFamily="18" charset="0"/>
              </a:rPr>
              <a:t>).</a:t>
            </a:r>
          </a:p>
          <a:p>
            <a:pPr algn="ctr"/>
            <a:r>
              <a:rPr lang="ru-RU" sz="2400" dirty="0" smtClean="0">
                <a:latin typeface="Times New Roman" panose="02020603050405020304" pitchFamily="18" charset="0"/>
                <a:cs typeface="Times New Roman" panose="02020603050405020304" pitchFamily="18" charset="0"/>
              </a:rPr>
              <a:t>Пересдачи </a:t>
            </a:r>
            <a:r>
              <a:rPr lang="ru-RU" sz="2400" dirty="0">
                <a:latin typeface="Times New Roman" panose="02020603050405020304" pitchFamily="18" charset="0"/>
                <a:cs typeface="Times New Roman" panose="02020603050405020304" pitchFamily="18" charset="0"/>
              </a:rPr>
              <a:t>— </a:t>
            </a:r>
            <a:r>
              <a:rPr lang="ru-RU" sz="2400" dirty="0" smtClean="0">
                <a:solidFill>
                  <a:srgbClr val="0070C0"/>
                </a:solidFill>
                <a:latin typeface="Times New Roman" panose="02020603050405020304" pitchFamily="18" charset="0"/>
                <a:cs typeface="Times New Roman" panose="02020603050405020304" pitchFamily="18" charset="0"/>
              </a:rPr>
              <a:t>3</a:t>
            </a:r>
            <a:r>
              <a:rPr lang="ru-RU" sz="2400" dirty="0" smtClean="0">
                <a:latin typeface="Times New Roman" panose="02020603050405020304" pitchFamily="18" charset="0"/>
                <a:cs typeface="Times New Roman" panose="02020603050405020304" pitchFamily="18" charset="0"/>
              </a:rPr>
              <a:t> </a:t>
            </a:r>
            <a:r>
              <a:rPr lang="ru-RU" sz="2400" dirty="0" smtClean="0">
                <a:solidFill>
                  <a:srgbClr val="0070C0"/>
                </a:solidFill>
                <a:latin typeface="Times New Roman" panose="02020603050405020304" pitchFamily="18" charset="0"/>
                <a:cs typeface="Times New Roman" panose="02020603050405020304" pitchFamily="18" charset="0"/>
              </a:rPr>
              <a:t>февраля</a:t>
            </a:r>
            <a:r>
              <a:rPr lang="ru-RU" sz="2400" dirty="0" smtClean="0">
                <a:latin typeface="Times New Roman" panose="02020603050405020304" pitchFamily="18" charset="0"/>
                <a:cs typeface="Times New Roman" panose="02020603050405020304" pitchFamily="18" charset="0"/>
              </a:rPr>
              <a:t> </a:t>
            </a:r>
            <a:r>
              <a:rPr lang="ru-RU" sz="2400" dirty="0">
                <a:latin typeface="Times New Roman" panose="02020603050405020304" pitchFamily="18" charset="0"/>
                <a:cs typeface="Times New Roman" panose="02020603050405020304" pitchFamily="18" charset="0"/>
              </a:rPr>
              <a:t>и </a:t>
            </a:r>
            <a:r>
              <a:rPr lang="ru-RU" sz="2400" dirty="0" smtClean="0">
                <a:solidFill>
                  <a:srgbClr val="0070C0"/>
                </a:solidFill>
                <a:latin typeface="Times New Roman" panose="02020603050405020304" pitchFamily="18" charset="0"/>
                <a:cs typeface="Times New Roman" panose="02020603050405020304" pitchFamily="18" charset="0"/>
              </a:rPr>
              <a:t>14 апреля</a:t>
            </a:r>
            <a:endParaRPr lang="ru-RU" sz="2400" dirty="0">
              <a:latin typeface="Times New Roman" panose="02020603050405020304" pitchFamily="18" charset="0"/>
              <a:cs typeface="Times New Roman" panose="02020603050405020304" pitchFamily="18" charset="0"/>
            </a:endParaRPr>
          </a:p>
          <a:p>
            <a:pPr algn="ctr"/>
            <a:r>
              <a:rPr lang="ru-RU" sz="2400" dirty="0" smtClean="0">
                <a:latin typeface="Times New Roman" panose="02020603050405020304" pitchFamily="18" charset="0"/>
                <a:cs typeface="Times New Roman" panose="02020603050405020304" pitchFamily="18" charset="0"/>
              </a:rPr>
              <a:t>2027 </a:t>
            </a:r>
            <a:r>
              <a:rPr lang="ru-RU" sz="2400" dirty="0">
                <a:latin typeface="Times New Roman" panose="02020603050405020304" pitchFamily="18" charset="0"/>
                <a:cs typeface="Times New Roman" panose="02020603050405020304" pitchFamily="18" charset="0"/>
              </a:rPr>
              <a:t>года</a:t>
            </a:r>
            <a:r>
              <a:rPr lang="ru-RU" sz="2400" dirty="0" smtClean="0">
                <a:latin typeface="Times New Roman" panose="02020603050405020304" pitchFamily="18" charset="0"/>
                <a:cs typeface="Times New Roman" panose="02020603050405020304" pitchFamily="18" charset="0"/>
              </a:rPr>
              <a:t>.</a:t>
            </a:r>
            <a:endParaRPr lang="ru-RU" sz="2400" dirty="0" smtClean="0">
              <a:solidFill>
                <a:srgbClr val="FF0000"/>
              </a:solidFill>
              <a:latin typeface="Times New Roman" panose="02020603050405020304" pitchFamily="18" charset="0"/>
              <a:ea typeface="+mj-ea"/>
              <a:cs typeface="Times New Roman" panose="02020603050405020304" pitchFamily="18" charset="0"/>
            </a:endParaRPr>
          </a:p>
        </p:txBody>
      </p:sp>
      <p:pic>
        <p:nvPicPr>
          <p:cNvPr id="1026" name="Picture 2" descr="Picture background"/>
          <p:cNvPicPr>
            <a:picLocks noChangeAspect="1" noChangeArrowheads="1"/>
          </p:cNvPicPr>
          <p:nvPr/>
        </p:nvPicPr>
        <p:blipFill rotWithShape="1">
          <a:blip r:embed="rId2">
            <a:extLst>
              <a:ext uri="{28A0092B-C50C-407E-A947-70E740481C1C}">
                <a14:useLocalDpi xmlns:a14="http://schemas.microsoft.com/office/drawing/2010/main" val="0"/>
              </a:ext>
            </a:extLst>
          </a:blip>
          <a:srcRect t="31859"/>
          <a:stretch/>
        </p:blipFill>
        <p:spPr bwMode="auto">
          <a:xfrm>
            <a:off x="6110655" y="70338"/>
            <a:ext cx="6048718" cy="412168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28" name="Picture 4" descr="Picture backgroun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3915" y="4237039"/>
            <a:ext cx="6065458" cy="254183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4" name="Рисунок 3"/>
          <p:cNvPicPr>
            <a:picLocks noChangeAspect="1"/>
          </p:cNvPicPr>
          <p:nvPr/>
        </p:nvPicPr>
        <p:blipFill>
          <a:blip r:embed="rId4"/>
          <a:stretch>
            <a:fillRect/>
          </a:stretch>
        </p:blipFill>
        <p:spPr>
          <a:xfrm>
            <a:off x="228600" y="2945230"/>
            <a:ext cx="5750459" cy="383363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20763177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id="{048F4ED6-CC7C-EC38-532D-38890432BA23}"/>
              </a:ext>
            </a:extLst>
          </p:cNvPr>
          <p:cNvSpPr>
            <a:spLocks noGrp="1"/>
          </p:cNvSpPr>
          <p:nvPr>
            <p:ph type="subTitle" idx="1"/>
          </p:nvPr>
        </p:nvSpPr>
        <p:spPr/>
        <p:txBody>
          <a:bodyPr>
            <a:normAutofit/>
          </a:bodyPr>
          <a:lstStyle/>
          <a:p>
            <a:r>
              <a:rPr lang="ru-RU" dirty="0"/>
              <a:t> </a:t>
            </a:r>
          </a:p>
        </p:txBody>
      </p:sp>
      <p:sp>
        <p:nvSpPr>
          <p:cNvPr id="16386" name="AutoShape 2" descr="итоговое сочинение 2022-2023 ЕГЭ 11 класс"/>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 name="Прямоугольник 1"/>
          <p:cNvSpPr/>
          <p:nvPr/>
        </p:nvSpPr>
        <p:spPr>
          <a:xfrm>
            <a:off x="5339178" y="155293"/>
            <a:ext cx="2868032" cy="6740307"/>
          </a:xfrm>
          <a:prstGeom prst="rect">
            <a:avLst/>
          </a:prstGeom>
        </p:spPr>
        <p:txBody>
          <a:bodyPr wrap="square">
            <a:spAutoFit/>
          </a:bodyPr>
          <a:lstStyle/>
          <a:p>
            <a:pPr algn="ctr"/>
            <a:r>
              <a:rPr lang="ru-RU" sz="2400" dirty="0" smtClean="0">
                <a:latin typeface="Times New Roman" panose="02020603050405020304" pitchFamily="18" charset="0"/>
                <a:cs typeface="Times New Roman" panose="02020603050405020304" pitchFamily="18" charset="0"/>
              </a:rPr>
              <a:t>Продолжительность </a:t>
            </a:r>
            <a:r>
              <a:rPr lang="ru-RU" sz="2400" dirty="0">
                <a:latin typeface="Times New Roman" panose="02020603050405020304" pitchFamily="18" charset="0"/>
                <a:cs typeface="Times New Roman" panose="02020603050405020304" pitchFamily="18" charset="0"/>
              </a:rPr>
              <a:t>написания </a:t>
            </a:r>
            <a:r>
              <a:rPr lang="ru-RU" sz="2400" dirty="0" smtClean="0">
                <a:latin typeface="Times New Roman" panose="02020603050405020304" pitchFamily="18" charset="0"/>
                <a:cs typeface="Times New Roman" panose="02020603050405020304" pitchFamily="18" charset="0"/>
              </a:rPr>
              <a:t>—</a:t>
            </a:r>
          </a:p>
          <a:p>
            <a:pPr algn="ctr"/>
            <a:r>
              <a:rPr lang="ru-RU" sz="2400" dirty="0" smtClean="0">
                <a:solidFill>
                  <a:srgbClr val="FF0000"/>
                </a:solidFill>
                <a:latin typeface="Times New Roman" panose="02020603050405020304" pitchFamily="18" charset="0"/>
                <a:cs typeface="Times New Roman" panose="02020603050405020304" pitchFamily="18" charset="0"/>
              </a:rPr>
              <a:t>3 </a:t>
            </a:r>
            <a:r>
              <a:rPr lang="ru-RU" sz="2400" dirty="0">
                <a:solidFill>
                  <a:srgbClr val="FF0000"/>
                </a:solidFill>
                <a:latin typeface="Times New Roman" panose="02020603050405020304" pitchFamily="18" charset="0"/>
                <a:cs typeface="Times New Roman" panose="02020603050405020304" pitchFamily="18" charset="0"/>
              </a:rPr>
              <a:t>часа 55 </a:t>
            </a:r>
            <a:r>
              <a:rPr lang="ru-RU" sz="2400" dirty="0" smtClean="0">
                <a:solidFill>
                  <a:srgbClr val="FF0000"/>
                </a:solidFill>
                <a:latin typeface="Times New Roman" panose="02020603050405020304" pitchFamily="18" charset="0"/>
                <a:cs typeface="Times New Roman" panose="02020603050405020304" pitchFamily="18" charset="0"/>
              </a:rPr>
              <a:t>минут</a:t>
            </a:r>
          </a:p>
          <a:p>
            <a:pPr algn="ctr"/>
            <a:r>
              <a:rPr lang="ru-RU" sz="2400" dirty="0" smtClean="0">
                <a:solidFill>
                  <a:srgbClr val="0070C0"/>
                </a:solidFill>
                <a:latin typeface="Times New Roman" panose="02020603050405020304" pitchFamily="18" charset="0"/>
                <a:cs typeface="Times New Roman" panose="02020603050405020304" pitchFamily="18" charset="0"/>
              </a:rPr>
              <a:t>(235 </a:t>
            </a:r>
            <a:r>
              <a:rPr lang="ru-RU" sz="2400" dirty="0">
                <a:solidFill>
                  <a:srgbClr val="0070C0"/>
                </a:solidFill>
                <a:latin typeface="Times New Roman" panose="02020603050405020304" pitchFamily="18" charset="0"/>
                <a:cs typeface="Times New Roman" panose="02020603050405020304" pitchFamily="18" charset="0"/>
              </a:rPr>
              <a:t>минут</a:t>
            </a:r>
            <a:r>
              <a:rPr lang="ru-RU" sz="2400" dirty="0" smtClean="0">
                <a:solidFill>
                  <a:srgbClr val="0070C0"/>
                </a:solidFill>
                <a:latin typeface="Times New Roman" panose="02020603050405020304" pitchFamily="18" charset="0"/>
                <a:cs typeface="Times New Roman" panose="02020603050405020304" pitchFamily="18" charset="0"/>
              </a:rPr>
              <a:t>)</a:t>
            </a:r>
            <a:r>
              <a:rPr lang="ru-RU" sz="2400" dirty="0" smtClean="0">
                <a:latin typeface="Times New Roman" panose="02020603050405020304" pitchFamily="18" charset="0"/>
                <a:cs typeface="Times New Roman" panose="02020603050405020304" pitchFamily="18" charset="0"/>
              </a:rPr>
              <a:t>.</a:t>
            </a:r>
          </a:p>
          <a:p>
            <a:pPr algn="ctr"/>
            <a:r>
              <a:rPr lang="ru-RU" sz="2400" dirty="0" smtClean="0">
                <a:latin typeface="Times New Roman" panose="02020603050405020304" pitchFamily="18" charset="0"/>
                <a:cs typeface="Times New Roman" panose="02020603050405020304" pitchFamily="18" charset="0"/>
              </a:rPr>
              <a:t>Для </a:t>
            </a:r>
            <a:r>
              <a:rPr lang="ru-RU" sz="2400" dirty="0">
                <a:latin typeface="Times New Roman" panose="02020603050405020304" pitchFamily="18" charset="0"/>
                <a:cs typeface="Times New Roman" panose="02020603050405020304" pitchFamily="18" charset="0"/>
              </a:rPr>
              <a:t>участников с ограниченными возможностями здоровья (</a:t>
            </a:r>
            <a:r>
              <a:rPr lang="ru-RU" sz="2400" dirty="0" smtClean="0">
                <a:latin typeface="Times New Roman" panose="02020603050405020304" pitchFamily="18" charset="0"/>
                <a:cs typeface="Times New Roman" panose="02020603050405020304" pitchFamily="18" charset="0"/>
              </a:rPr>
              <a:t>ОВЗ)</a:t>
            </a:r>
          </a:p>
          <a:p>
            <a:pPr algn="ctr"/>
            <a:r>
              <a:rPr lang="ru-RU" sz="2400" dirty="0" smtClean="0">
                <a:latin typeface="Times New Roman" panose="02020603050405020304" pitchFamily="18" charset="0"/>
                <a:cs typeface="Times New Roman" panose="02020603050405020304" pitchFamily="18" charset="0"/>
              </a:rPr>
              <a:t>время </a:t>
            </a:r>
            <a:r>
              <a:rPr lang="ru-RU" sz="2400" dirty="0">
                <a:latin typeface="Times New Roman" panose="02020603050405020304" pitchFamily="18" charset="0"/>
                <a:cs typeface="Times New Roman" panose="02020603050405020304" pitchFamily="18" charset="0"/>
              </a:rPr>
              <a:t>увеличивается </a:t>
            </a:r>
            <a:r>
              <a:rPr lang="ru-RU" sz="2400" dirty="0">
                <a:solidFill>
                  <a:srgbClr val="0070C0"/>
                </a:solidFill>
                <a:latin typeface="Times New Roman" panose="02020603050405020304" pitchFamily="18" charset="0"/>
                <a:cs typeface="Times New Roman" panose="02020603050405020304" pitchFamily="18" charset="0"/>
              </a:rPr>
              <a:t>на 1,5 </a:t>
            </a:r>
            <a:r>
              <a:rPr lang="ru-RU" sz="2400" dirty="0" smtClean="0">
                <a:solidFill>
                  <a:srgbClr val="0070C0"/>
                </a:solidFill>
                <a:latin typeface="Times New Roman" panose="02020603050405020304" pitchFamily="18" charset="0"/>
                <a:cs typeface="Times New Roman" panose="02020603050405020304" pitchFamily="18" charset="0"/>
              </a:rPr>
              <a:t>часа</a:t>
            </a:r>
            <a:r>
              <a:rPr lang="ru-RU" sz="2400" dirty="0" smtClean="0">
                <a:latin typeface="Times New Roman" panose="02020603050405020304" pitchFamily="18" charset="0"/>
                <a:cs typeface="Times New Roman" panose="02020603050405020304" pitchFamily="18" charset="0"/>
              </a:rPr>
              <a:t>.</a:t>
            </a:r>
          </a:p>
          <a:p>
            <a:pPr algn="ctr"/>
            <a:r>
              <a:rPr lang="ru-RU" sz="2400" dirty="0" smtClean="0">
                <a:latin typeface="Times New Roman" panose="02020603050405020304" pitchFamily="18" charset="0"/>
                <a:cs typeface="Times New Roman" panose="02020603050405020304" pitchFamily="18" charset="0"/>
              </a:rPr>
              <a:t>Комплект </a:t>
            </a:r>
            <a:r>
              <a:rPr lang="ru-RU" sz="2400" dirty="0">
                <a:latin typeface="Times New Roman" panose="02020603050405020304" pitchFamily="18" charset="0"/>
                <a:cs typeface="Times New Roman" panose="02020603050405020304" pitchFamily="18" charset="0"/>
              </a:rPr>
              <a:t>из шести тем </a:t>
            </a:r>
            <a:r>
              <a:rPr lang="ru-RU" sz="2400" dirty="0" smtClean="0">
                <a:latin typeface="Times New Roman" panose="02020603050405020304" pitchFamily="18" charset="0"/>
                <a:cs typeface="Times New Roman" panose="02020603050405020304" pitchFamily="18" charset="0"/>
              </a:rPr>
              <a:t>открывают</a:t>
            </a:r>
          </a:p>
          <a:p>
            <a:pPr algn="ctr"/>
            <a:r>
              <a:rPr lang="ru-RU" sz="2400" dirty="0" smtClean="0">
                <a:solidFill>
                  <a:srgbClr val="FF0000"/>
                </a:solidFill>
                <a:latin typeface="Times New Roman" panose="02020603050405020304" pitchFamily="18" charset="0"/>
                <a:cs typeface="Times New Roman" panose="02020603050405020304" pitchFamily="18" charset="0"/>
              </a:rPr>
              <a:t>за </a:t>
            </a:r>
            <a:r>
              <a:rPr lang="ru-RU" sz="2400" dirty="0">
                <a:solidFill>
                  <a:srgbClr val="FF0000"/>
                </a:solidFill>
                <a:latin typeface="Times New Roman" panose="02020603050405020304" pitchFamily="18" charset="0"/>
                <a:cs typeface="Times New Roman" panose="02020603050405020304" pitchFamily="18" charset="0"/>
              </a:rPr>
              <a:t>15 минут</a:t>
            </a:r>
            <a:r>
              <a:rPr lang="ru-RU" sz="2400" dirty="0">
                <a:latin typeface="Times New Roman" panose="02020603050405020304" pitchFamily="18" charset="0"/>
                <a:cs typeface="Times New Roman" panose="02020603050405020304" pitchFamily="18" charset="0"/>
              </a:rPr>
              <a:t> до экзамена, заранее известны только разделы и подразделы</a:t>
            </a:r>
            <a:r>
              <a:rPr lang="ru-RU" sz="2400" dirty="0" smtClean="0">
                <a:latin typeface="Times New Roman" panose="02020603050405020304" pitchFamily="18" charset="0"/>
                <a:cs typeface="Times New Roman" panose="02020603050405020304" pitchFamily="18" charset="0"/>
              </a:rPr>
              <a:t>.</a:t>
            </a:r>
            <a:endParaRPr lang="ru-RU" sz="2400" dirty="0">
              <a:latin typeface="Times New Roman" panose="02020603050405020304" pitchFamily="18" charset="0"/>
              <a:cs typeface="Times New Roman" panose="02020603050405020304" pitchFamily="18" charset="0"/>
            </a:endParaRPr>
          </a:p>
        </p:txBody>
      </p:sp>
      <p:pic>
        <p:nvPicPr>
          <p:cNvPr id="6" name="Рисунок 5"/>
          <p:cNvPicPr>
            <a:picLocks noChangeAspect="1"/>
          </p:cNvPicPr>
          <p:nvPr/>
        </p:nvPicPr>
        <p:blipFill>
          <a:blip r:embed="rId2"/>
          <a:stretch>
            <a:fillRect/>
          </a:stretch>
        </p:blipFill>
        <p:spPr>
          <a:xfrm>
            <a:off x="93052" y="160338"/>
            <a:ext cx="5246126" cy="6618530"/>
          </a:xfrm>
          <a:prstGeom prst="rect">
            <a:avLst/>
          </a:prstGeom>
          <a:ln>
            <a:noFill/>
          </a:ln>
          <a:effectLst>
            <a:outerShdw blurRad="292100" dist="139700" dir="2700000" algn="tl" rotWithShape="0">
              <a:srgbClr val="333333">
                <a:alpha val="65000"/>
              </a:srgbClr>
            </a:outerShdw>
          </a:effectLst>
        </p:spPr>
      </p:pic>
      <p:pic>
        <p:nvPicPr>
          <p:cNvPr id="7" name="Рисунок 6"/>
          <p:cNvPicPr>
            <a:picLocks noChangeAspect="1"/>
          </p:cNvPicPr>
          <p:nvPr/>
        </p:nvPicPr>
        <p:blipFill rotWithShape="1">
          <a:blip r:embed="rId3"/>
          <a:srcRect t="3018"/>
          <a:stretch/>
        </p:blipFill>
        <p:spPr>
          <a:xfrm>
            <a:off x="8207210" y="160338"/>
            <a:ext cx="3919337" cy="662104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83592663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8546123" cy="931985"/>
          </a:xfrm>
        </p:spPr>
        <p:txBody>
          <a:bodyPr anchor="t">
            <a:noAutofit/>
          </a:bodyPr>
          <a:lstStyle/>
          <a:p>
            <a:pPr algn="ctr"/>
            <a:r>
              <a:rPr lang="ru-RU" sz="2400" dirty="0">
                <a:solidFill>
                  <a:srgbClr val="FF0000"/>
                </a:solidFill>
                <a:latin typeface="Times New Roman" panose="02020603050405020304" pitchFamily="18" charset="0"/>
                <a:cs typeface="Times New Roman" panose="02020603050405020304" pitchFamily="18" charset="0"/>
              </a:rPr>
              <a:t> Требования </a:t>
            </a:r>
            <a:r>
              <a:rPr lang="ru-RU" sz="2400" dirty="0">
                <a:solidFill>
                  <a:schemeClr val="tx1"/>
                </a:solidFill>
                <a:latin typeface="Times New Roman" panose="02020603050405020304" pitchFamily="18" charset="0"/>
                <a:cs typeface="Times New Roman" panose="02020603050405020304" pitchFamily="18" charset="0"/>
              </a:rPr>
              <a:t>к </a:t>
            </a:r>
            <a:r>
              <a:rPr lang="ru-RU" sz="2400" dirty="0" smtClean="0">
                <a:solidFill>
                  <a:schemeClr val="tx1"/>
                </a:solidFill>
                <a:latin typeface="Times New Roman" panose="02020603050405020304" pitchFamily="18" charset="0"/>
                <a:cs typeface="Times New Roman" panose="02020603050405020304" pitchFamily="18" charset="0"/>
              </a:rPr>
              <a:t>работе в </a:t>
            </a:r>
            <a:r>
              <a:rPr lang="ru-RU" sz="2400" dirty="0" smtClean="0">
                <a:solidFill>
                  <a:srgbClr val="0070C0"/>
                </a:solidFill>
                <a:latin typeface="Times New Roman" panose="02020603050405020304" pitchFamily="18" charset="0"/>
                <a:cs typeface="Times New Roman" panose="02020603050405020304" pitchFamily="18" charset="0"/>
              </a:rPr>
              <a:t>2026/27</a:t>
            </a:r>
            <a:r>
              <a:rPr lang="ru-RU" sz="2400" dirty="0" smtClean="0">
                <a:solidFill>
                  <a:srgbClr val="FF0000"/>
                </a:solidFill>
                <a:latin typeface="Times New Roman" panose="02020603050405020304" pitchFamily="18" charset="0"/>
                <a:cs typeface="Times New Roman" panose="02020603050405020304" pitchFamily="18" charset="0"/>
              </a:rPr>
              <a:t> </a:t>
            </a:r>
            <a:r>
              <a:rPr lang="ru-RU" sz="2400" b="0" dirty="0">
                <a:solidFill>
                  <a:schemeClr val="tx1"/>
                </a:solidFill>
                <a:latin typeface="Times New Roman" panose="02020603050405020304" pitchFamily="18" charset="0"/>
                <a:cs typeface="Times New Roman" panose="02020603050405020304" pitchFamily="18" charset="0"/>
              </a:rPr>
              <a:t>учебном </a:t>
            </a:r>
            <a:r>
              <a:rPr lang="ru-RU" sz="2400" b="0" dirty="0" smtClean="0">
                <a:solidFill>
                  <a:schemeClr val="tx1"/>
                </a:solidFill>
                <a:latin typeface="Times New Roman" panose="02020603050405020304" pitchFamily="18" charset="0"/>
                <a:cs typeface="Times New Roman" panose="02020603050405020304" pitchFamily="18" charset="0"/>
              </a:rPr>
              <a:t>году.</a:t>
            </a:r>
            <a:endParaRPr lang="ru-RU" sz="2400" b="0" dirty="0">
              <a:solidFill>
                <a:schemeClr val="tx1"/>
              </a:solidFill>
              <a:latin typeface="Times New Roman" panose="02020603050405020304" pitchFamily="18" charset="0"/>
              <a:cs typeface="Times New Roman" panose="02020603050405020304" pitchFamily="18" charset="0"/>
            </a:endParaRPr>
          </a:p>
        </p:txBody>
      </p:sp>
      <p:sp>
        <p:nvSpPr>
          <p:cNvPr id="3" name="Содержимое 2"/>
          <p:cNvSpPr>
            <a:spLocks noGrp="1"/>
          </p:cNvSpPr>
          <p:nvPr>
            <p:ph idx="1"/>
          </p:nvPr>
        </p:nvSpPr>
        <p:spPr>
          <a:xfrm>
            <a:off x="105637" y="632602"/>
            <a:ext cx="8334849" cy="6146266"/>
          </a:xfrm>
        </p:spPr>
        <p:txBody>
          <a:bodyPr>
            <a:normAutofit fontScale="92500"/>
          </a:bodyPr>
          <a:lstStyle/>
          <a:p>
            <a:pPr algn="just">
              <a:lnSpc>
                <a:spcPct val="100000"/>
              </a:lnSpc>
              <a:buFont typeface="Arial" panose="020B0604020202020204" pitchFamily="34" charset="0"/>
              <a:buChar char="•"/>
            </a:pPr>
            <a:r>
              <a:rPr lang="ru-RU" sz="2400" dirty="0" smtClean="0">
                <a:solidFill>
                  <a:srgbClr val="FF0000"/>
                </a:solidFill>
                <a:latin typeface="Times New Roman" panose="02020603050405020304" pitchFamily="18" charset="0"/>
                <a:cs typeface="Times New Roman" panose="02020603050405020304" pitchFamily="18" charset="0"/>
              </a:rPr>
              <a:t>Объём</a:t>
            </a:r>
            <a:r>
              <a:rPr lang="ru-RU" sz="2400" dirty="0">
                <a:solidFill>
                  <a:srgbClr val="FF0000"/>
                </a:solidFill>
                <a:latin typeface="Times New Roman" panose="02020603050405020304" pitchFamily="18" charset="0"/>
                <a:cs typeface="Times New Roman" panose="02020603050405020304" pitchFamily="18" charset="0"/>
              </a:rPr>
              <a:t>.</a:t>
            </a:r>
            <a:r>
              <a:rPr lang="ru-RU" sz="2400" dirty="0">
                <a:latin typeface="Times New Roman" panose="02020603050405020304" pitchFamily="18" charset="0"/>
                <a:cs typeface="Times New Roman" panose="02020603050405020304" pitchFamily="18" charset="0"/>
              </a:rPr>
              <a:t> Минимальный порог — </a:t>
            </a:r>
            <a:r>
              <a:rPr lang="ru-RU" sz="2400" dirty="0">
                <a:solidFill>
                  <a:srgbClr val="FF0000"/>
                </a:solidFill>
                <a:latin typeface="Times New Roman" panose="02020603050405020304" pitchFamily="18" charset="0"/>
                <a:cs typeface="Times New Roman" panose="02020603050405020304" pitchFamily="18" charset="0"/>
              </a:rPr>
              <a:t>250 слов </a:t>
            </a:r>
            <a:r>
              <a:rPr lang="ru-RU" sz="2400" dirty="0">
                <a:latin typeface="Times New Roman" panose="02020603050405020304" pitchFamily="18" charset="0"/>
                <a:cs typeface="Times New Roman" panose="02020603050405020304" pitchFamily="18" charset="0"/>
              </a:rPr>
              <a:t>(в подсчёт включаются все слова, в том числе служебные). Если слов меньше, выставляется «незачёт» за невыполнение требования №1 и за работу в </a:t>
            </a:r>
            <a:r>
              <a:rPr lang="ru-RU" sz="2400" dirty="0" smtClean="0">
                <a:latin typeface="Times New Roman" panose="02020603050405020304" pitchFamily="18" charset="0"/>
                <a:cs typeface="Times New Roman" panose="02020603050405020304" pitchFamily="18" charset="0"/>
              </a:rPr>
              <a:t>целом.</a:t>
            </a:r>
          </a:p>
          <a:p>
            <a:pPr algn="just">
              <a:lnSpc>
                <a:spcPct val="100000"/>
              </a:lnSpc>
              <a:buFont typeface="Arial" panose="020B0604020202020204" pitchFamily="34" charset="0"/>
              <a:buChar char="•"/>
            </a:pPr>
            <a:r>
              <a:rPr lang="ru-RU" sz="2400" dirty="0" smtClean="0">
                <a:solidFill>
                  <a:srgbClr val="FF0000"/>
                </a:solidFill>
                <a:latin typeface="Times New Roman" panose="02020603050405020304" pitchFamily="18" charset="0"/>
                <a:cs typeface="Times New Roman" panose="02020603050405020304" pitchFamily="18" charset="0"/>
              </a:rPr>
              <a:t>Рекомендуемый </a:t>
            </a:r>
            <a:r>
              <a:rPr lang="ru-RU" sz="2400" dirty="0">
                <a:solidFill>
                  <a:srgbClr val="FF0000"/>
                </a:solidFill>
                <a:latin typeface="Times New Roman" panose="02020603050405020304" pitchFamily="18" charset="0"/>
                <a:cs typeface="Times New Roman" panose="02020603050405020304" pitchFamily="18" charset="0"/>
              </a:rPr>
              <a:t>объём</a:t>
            </a:r>
            <a:r>
              <a:rPr lang="ru-RU" sz="2400" dirty="0">
                <a:latin typeface="Times New Roman" panose="02020603050405020304" pitchFamily="18" charset="0"/>
                <a:cs typeface="Times New Roman" panose="02020603050405020304" pitchFamily="18" charset="0"/>
              </a:rPr>
              <a:t> — </a:t>
            </a:r>
            <a:r>
              <a:rPr lang="ru-RU" sz="2400" dirty="0">
                <a:solidFill>
                  <a:srgbClr val="0070C0"/>
                </a:solidFill>
                <a:latin typeface="Times New Roman" panose="02020603050405020304" pitchFamily="18" charset="0"/>
                <a:cs typeface="Times New Roman" panose="02020603050405020304" pitchFamily="18" charset="0"/>
              </a:rPr>
              <a:t>от 350 </a:t>
            </a:r>
            <a:r>
              <a:rPr lang="ru-RU" sz="2400" dirty="0" smtClean="0">
                <a:solidFill>
                  <a:srgbClr val="0070C0"/>
                </a:solidFill>
                <a:latin typeface="Times New Roman" panose="02020603050405020304" pitchFamily="18" charset="0"/>
                <a:cs typeface="Times New Roman" panose="02020603050405020304" pitchFamily="18" charset="0"/>
              </a:rPr>
              <a:t>слов</a:t>
            </a:r>
            <a:r>
              <a:rPr lang="ru-RU" sz="2400" dirty="0" smtClean="0">
                <a:latin typeface="Times New Roman" panose="02020603050405020304" pitchFamily="18" charset="0"/>
                <a:cs typeface="Times New Roman" panose="02020603050405020304" pitchFamily="18" charset="0"/>
              </a:rPr>
              <a:t>.</a:t>
            </a:r>
          </a:p>
          <a:p>
            <a:pPr algn="just">
              <a:lnSpc>
                <a:spcPct val="100000"/>
              </a:lnSpc>
              <a:buFont typeface="Arial" panose="020B0604020202020204" pitchFamily="34" charset="0"/>
              <a:buChar char="•"/>
            </a:pPr>
            <a:r>
              <a:rPr lang="ru-RU" sz="2400" dirty="0">
                <a:solidFill>
                  <a:srgbClr val="FF0000"/>
                </a:solidFill>
                <a:latin typeface="Times New Roman" panose="02020603050405020304" pitchFamily="18" charset="0"/>
                <a:cs typeface="Times New Roman" panose="02020603050405020304" pitchFamily="18" charset="0"/>
              </a:rPr>
              <a:t>Самостоятельность. </a:t>
            </a:r>
            <a:r>
              <a:rPr lang="ru-RU" sz="2400" dirty="0">
                <a:latin typeface="Times New Roman" panose="02020603050405020304" pitchFamily="18" charset="0"/>
                <a:cs typeface="Times New Roman" panose="02020603050405020304" pitchFamily="18" charset="0"/>
              </a:rPr>
              <a:t>Списывание из любых источников или воспроизведение по памяти чужого текста запрещено. Допускается прямое или косвенное </a:t>
            </a:r>
            <a:r>
              <a:rPr lang="ru-RU" sz="2400" dirty="0">
                <a:solidFill>
                  <a:srgbClr val="0070C0"/>
                </a:solidFill>
                <a:latin typeface="Times New Roman" panose="02020603050405020304" pitchFamily="18" charset="0"/>
                <a:cs typeface="Times New Roman" panose="02020603050405020304" pitchFamily="18" charset="0"/>
              </a:rPr>
              <a:t>цитирование</a:t>
            </a:r>
            <a:r>
              <a:rPr lang="ru-RU" sz="2400" dirty="0">
                <a:latin typeface="Times New Roman" panose="02020603050405020304" pitchFamily="18" charset="0"/>
                <a:cs typeface="Times New Roman" panose="02020603050405020304" pitchFamily="18" charset="0"/>
              </a:rPr>
              <a:t> с обязательной </a:t>
            </a:r>
            <a:r>
              <a:rPr lang="ru-RU" sz="2400" dirty="0">
                <a:solidFill>
                  <a:srgbClr val="0070C0"/>
                </a:solidFill>
                <a:latin typeface="Times New Roman" panose="02020603050405020304" pitchFamily="18" charset="0"/>
                <a:cs typeface="Times New Roman" panose="02020603050405020304" pitchFamily="18" charset="0"/>
              </a:rPr>
              <a:t>ссылкой на </a:t>
            </a:r>
            <a:r>
              <a:rPr lang="ru-RU" sz="2400" dirty="0" smtClean="0">
                <a:solidFill>
                  <a:srgbClr val="0070C0"/>
                </a:solidFill>
                <a:latin typeface="Times New Roman" panose="02020603050405020304" pitchFamily="18" charset="0"/>
                <a:cs typeface="Times New Roman" panose="02020603050405020304" pitchFamily="18" charset="0"/>
              </a:rPr>
              <a:t>источник </a:t>
            </a:r>
            <a:r>
              <a:rPr lang="ru-RU" sz="2400" dirty="0" smtClean="0">
                <a:solidFill>
                  <a:schemeClr val="tx1"/>
                </a:solidFill>
                <a:latin typeface="Times New Roman" panose="02020603050405020304" pitchFamily="18" charset="0"/>
                <a:cs typeface="Times New Roman" panose="02020603050405020304" pitchFamily="18" charset="0"/>
              </a:rPr>
              <a:t>(автор, название произведения).</a:t>
            </a:r>
          </a:p>
          <a:p>
            <a:pPr algn="just">
              <a:lnSpc>
                <a:spcPct val="100000"/>
              </a:lnSpc>
              <a:buFont typeface="Arial" panose="020B0604020202020204" pitchFamily="34" charset="0"/>
              <a:buChar char="•"/>
            </a:pPr>
            <a:r>
              <a:rPr lang="ru-RU" sz="2400" dirty="0" smtClean="0">
                <a:latin typeface="Times New Roman" panose="02020603050405020304" pitchFamily="18" charset="0"/>
                <a:cs typeface="Times New Roman" panose="02020603050405020304" pitchFamily="18" charset="0"/>
              </a:rPr>
              <a:t>Объём </a:t>
            </a:r>
            <a:r>
              <a:rPr lang="ru-RU" sz="2400" dirty="0">
                <a:latin typeface="Times New Roman" panose="02020603050405020304" pitchFamily="18" charset="0"/>
                <a:cs typeface="Times New Roman" panose="02020603050405020304" pitchFamily="18" charset="0"/>
              </a:rPr>
              <a:t>цитирования не должен превышать объём собственного текста участника</a:t>
            </a:r>
            <a:r>
              <a:rPr lang="ru-RU" sz="2400" dirty="0" smtClean="0">
                <a:latin typeface="Times New Roman" panose="02020603050405020304" pitchFamily="18" charset="0"/>
                <a:cs typeface="Times New Roman" panose="02020603050405020304" pitchFamily="18" charset="0"/>
              </a:rPr>
              <a:t>.</a:t>
            </a:r>
          </a:p>
          <a:p>
            <a:pPr algn="just">
              <a:lnSpc>
                <a:spcPct val="100000"/>
              </a:lnSpc>
              <a:buFont typeface="Arial" panose="020B0604020202020204" pitchFamily="34" charset="0"/>
              <a:buChar char="•"/>
            </a:pPr>
            <a:r>
              <a:rPr lang="ru-RU" sz="2400" dirty="0">
                <a:latin typeface="Times New Roman" panose="02020603050405020304" pitchFamily="18" charset="0"/>
                <a:cs typeface="Times New Roman" panose="02020603050405020304" pitchFamily="18" charset="0"/>
              </a:rPr>
              <a:t>Обязателен </a:t>
            </a:r>
            <a:r>
              <a:rPr lang="ru-RU" sz="2400" dirty="0">
                <a:solidFill>
                  <a:srgbClr val="0070C0"/>
                </a:solidFill>
                <a:latin typeface="Times New Roman" panose="02020603050405020304" pitchFamily="18" charset="0"/>
                <a:cs typeface="Times New Roman" panose="02020603050405020304" pitchFamily="18" charset="0"/>
              </a:rPr>
              <a:t>1</a:t>
            </a:r>
            <a:r>
              <a:rPr lang="ru-RU" sz="2400" dirty="0">
                <a:latin typeface="Times New Roman" panose="02020603050405020304" pitchFamily="18" charset="0"/>
                <a:cs typeface="Times New Roman" panose="02020603050405020304" pitchFamily="18" charset="0"/>
              </a:rPr>
              <a:t> литературный </a:t>
            </a:r>
            <a:r>
              <a:rPr lang="ru-RU" sz="2400" dirty="0">
                <a:solidFill>
                  <a:srgbClr val="0070C0"/>
                </a:solidFill>
                <a:latin typeface="Times New Roman" panose="02020603050405020304" pitchFamily="18" charset="0"/>
                <a:cs typeface="Times New Roman" panose="02020603050405020304" pitchFamily="18" charset="0"/>
              </a:rPr>
              <a:t>пример</a:t>
            </a:r>
            <a:r>
              <a:rPr lang="ru-RU" sz="2400" dirty="0">
                <a:latin typeface="Times New Roman" panose="02020603050405020304" pitchFamily="18" charset="0"/>
                <a:cs typeface="Times New Roman" panose="02020603050405020304" pitchFamily="18" charset="0"/>
              </a:rPr>
              <a:t> (можно из массовой литературы, из Библии. Если Вы хорошо знакомы с текстом Библии по причине своего вероисповедания или по иным причинам, можете смело использовать текст Священного Писания в качестве примера).</a:t>
            </a:r>
          </a:p>
          <a:p>
            <a:pPr algn="just">
              <a:lnSpc>
                <a:spcPct val="100000"/>
              </a:lnSpc>
              <a:buFont typeface="Arial" panose="020B0604020202020204" pitchFamily="34" charset="0"/>
              <a:buChar char="•"/>
            </a:pPr>
            <a:endParaRPr lang="ru-RU" sz="2400" dirty="0">
              <a:latin typeface="Times New Roman" panose="02020603050405020304" pitchFamily="18" charset="0"/>
              <a:cs typeface="Times New Roman" panose="02020603050405020304" pitchFamily="18" charset="0"/>
            </a:endParaRPr>
          </a:p>
        </p:txBody>
      </p:sp>
      <p:pic>
        <p:nvPicPr>
          <p:cNvPr id="6" name="Рисунок 5"/>
          <p:cNvPicPr>
            <a:picLocks noChangeAspect="1"/>
          </p:cNvPicPr>
          <p:nvPr/>
        </p:nvPicPr>
        <p:blipFill rotWithShape="1">
          <a:blip r:embed="rId2"/>
          <a:srcRect b="12923"/>
          <a:stretch/>
        </p:blipFill>
        <p:spPr>
          <a:xfrm>
            <a:off x="8546123" y="37581"/>
            <a:ext cx="3574113" cy="6741287"/>
          </a:xfrm>
          <a:prstGeom prst="rect">
            <a:avLst/>
          </a:prstGeom>
          <a:ln>
            <a:noFill/>
          </a:ln>
          <a:effectLst>
            <a:outerShdw blurRad="292100" dist="139700" dir="2700000" algn="tl" rotWithShape="0">
              <a:srgbClr val="333333">
                <a:alpha val="65000"/>
              </a:srgbClr>
            </a:outerShdw>
          </a:effectLst>
        </p:spPr>
      </p:pic>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9B79DB3-88DF-A3EA-AD21-57A274107DE1}"/>
              </a:ext>
            </a:extLst>
          </p:cNvPr>
          <p:cNvSpPr>
            <a:spLocks noGrp="1"/>
          </p:cNvSpPr>
          <p:nvPr>
            <p:ph type="title"/>
          </p:nvPr>
        </p:nvSpPr>
        <p:spPr>
          <a:xfrm>
            <a:off x="1077362" y="163482"/>
            <a:ext cx="9950103" cy="1507376"/>
          </a:xfrm>
        </p:spPr>
        <p:txBody>
          <a:bodyPr/>
          <a:lstStyle/>
          <a:p>
            <a:r>
              <a:rPr lang="ru-RU" dirty="0"/>
              <a:t> </a:t>
            </a:r>
          </a:p>
        </p:txBody>
      </p:sp>
      <p:sp>
        <p:nvSpPr>
          <p:cNvPr id="5" name="Содержимое 4"/>
          <p:cNvSpPr>
            <a:spLocks noGrp="1"/>
          </p:cNvSpPr>
          <p:nvPr>
            <p:ph idx="1"/>
          </p:nvPr>
        </p:nvSpPr>
        <p:spPr>
          <a:xfrm>
            <a:off x="184638" y="163482"/>
            <a:ext cx="12007362" cy="5495192"/>
          </a:xfrm>
        </p:spPr>
        <p:txBody>
          <a:bodyPr>
            <a:normAutofit lnSpcReduction="10000"/>
          </a:bodyPr>
          <a:lstStyle/>
          <a:p>
            <a:pPr algn="ctr">
              <a:buNone/>
            </a:pPr>
            <a:r>
              <a:rPr lang="ru-RU" sz="3200" dirty="0">
                <a:solidFill>
                  <a:srgbClr val="FF0000"/>
                </a:solidFill>
                <a:latin typeface="Times New Roman" panose="02020603050405020304" pitchFamily="18" charset="0"/>
                <a:cs typeface="Times New Roman" panose="02020603050405020304" pitchFamily="18" charset="0"/>
              </a:rPr>
              <a:t>Критерии </a:t>
            </a:r>
            <a:r>
              <a:rPr lang="ru-RU" sz="3200" dirty="0" smtClean="0">
                <a:solidFill>
                  <a:srgbClr val="FF0000"/>
                </a:solidFill>
                <a:latin typeface="Times New Roman" panose="02020603050405020304" pitchFamily="18" charset="0"/>
                <a:cs typeface="Times New Roman" panose="02020603050405020304" pitchFamily="18" charset="0"/>
              </a:rPr>
              <a:t>оценивания.</a:t>
            </a:r>
            <a:r>
              <a:rPr lang="ru-RU" sz="2400" dirty="0">
                <a:solidFill>
                  <a:prstClr val="black"/>
                </a:solidFill>
                <a:latin typeface="Times New Roman" panose="02020603050405020304" pitchFamily="18" charset="0"/>
                <a:cs typeface="Times New Roman" panose="02020603050405020304" pitchFamily="18" charset="0"/>
              </a:rPr>
              <a:t> </a:t>
            </a:r>
            <a:endParaRPr lang="ru-RU" sz="2400" dirty="0" smtClean="0">
              <a:solidFill>
                <a:prstClr val="black"/>
              </a:solidFill>
              <a:latin typeface="Times New Roman" panose="02020603050405020304" pitchFamily="18" charset="0"/>
              <a:cs typeface="Times New Roman" panose="02020603050405020304" pitchFamily="18" charset="0"/>
            </a:endParaRPr>
          </a:p>
          <a:p>
            <a:pPr algn="ctr">
              <a:buNone/>
            </a:pPr>
            <a:r>
              <a:rPr lang="ru-RU" sz="2400" dirty="0" smtClean="0">
                <a:solidFill>
                  <a:srgbClr val="0070C0"/>
                </a:solidFill>
                <a:latin typeface="Times New Roman" panose="02020603050405020304" pitchFamily="18" charset="0"/>
                <a:cs typeface="Times New Roman" panose="02020603050405020304" pitchFamily="18" charset="0"/>
              </a:rPr>
              <a:t>Работа </a:t>
            </a:r>
            <a:r>
              <a:rPr lang="ru-RU" sz="2400" dirty="0">
                <a:solidFill>
                  <a:srgbClr val="0070C0"/>
                </a:solidFill>
                <a:latin typeface="Times New Roman" panose="02020603050405020304" pitchFamily="18" charset="0"/>
                <a:cs typeface="Times New Roman" panose="02020603050405020304" pitchFamily="18" charset="0"/>
              </a:rPr>
              <a:t>проверяется по системе «зачёт»/«незачёт</a:t>
            </a:r>
            <a:r>
              <a:rPr lang="ru-RU" sz="2400" dirty="0" smtClean="0">
                <a:solidFill>
                  <a:srgbClr val="0070C0"/>
                </a:solidFill>
                <a:latin typeface="Times New Roman" panose="02020603050405020304" pitchFamily="18" charset="0"/>
                <a:cs typeface="Times New Roman" panose="02020603050405020304" pitchFamily="18" charset="0"/>
              </a:rPr>
              <a:t>».</a:t>
            </a:r>
            <a:endParaRPr lang="ru-RU" sz="3200" dirty="0">
              <a:solidFill>
                <a:srgbClr val="0070C0"/>
              </a:solidFill>
              <a:latin typeface="Times New Roman" panose="02020603050405020304" pitchFamily="18" charset="0"/>
              <a:cs typeface="Times New Roman" panose="02020603050405020304" pitchFamily="18" charset="0"/>
            </a:endParaRPr>
          </a:p>
          <a:p>
            <a:pPr algn="just">
              <a:buNone/>
            </a:pPr>
            <a:r>
              <a:rPr lang="ru-RU" sz="2400" dirty="0">
                <a:solidFill>
                  <a:schemeClr val="tx1"/>
                </a:solidFill>
                <a:latin typeface="Times New Roman" panose="02020603050405020304" pitchFamily="18" charset="0"/>
                <a:cs typeface="Times New Roman" panose="02020603050405020304" pitchFamily="18" charset="0"/>
              </a:rPr>
              <a:t>Для получения «зачёта» </a:t>
            </a:r>
            <a:r>
              <a:rPr lang="ru-RU" sz="2400" dirty="0" smtClean="0">
                <a:solidFill>
                  <a:schemeClr val="tx1"/>
                </a:solidFill>
                <a:latin typeface="Times New Roman" panose="02020603050405020304" pitchFamily="18" charset="0"/>
                <a:cs typeface="Times New Roman" panose="02020603050405020304" pitchFamily="18" charset="0"/>
              </a:rPr>
              <a:t>за всё сочинение необходимо получить «зачёт» по критериям</a:t>
            </a:r>
          </a:p>
          <a:p>
            <a:pPr algn="just">
              <a:buNone/>
            </a:pPr>
            <a:r>
              <a:rPr lang="ru-RU" sz="2400" dirty="0" smtClean="0">
                <a:solidFill>
                  <a:srgbClr val="FF0000"/>
                </a:solidFill>
                <a:latin typeface="Times New Roman" panose="02020603050405020304" pitchFamily="18" charset="0"/>
                <a:cs typeface="Times New Roman" panose="02020603050405020304" pitchFamily="18" charset="0"/>
              </a:rPr>
              <a:t>объём</a:t>
            </a:r>
            <a:r>
              <a:rPr lang="ru-RU" sz="2400" dirty="0" smtClean="0">
                <a:solidFill>
                  <a:schemeClr val="tx1"/>
                </a:solidFill>
                <a:latin typeface="Times New Roman" panose="02020603050405020304" pitchFamily="18" charset="0"/>
                <a:cs typeface="Times New Roman" panose="02020603050405020304" pitchFamily="18" charset="0"/>
              </a:rPr>
              <a:t>,</a:t>
            </a:r>
          </a:p>
          <a:p>
            <a:pPr algn="just">
              <a:buNone/>
            </a:pPr>
            <a:r>
              <a:rPr lang="ru-RU" sz="2400" dirty="0" smtClean="0">
                <a:solidFill>
                  <a:srgbClr val="FF0000"/>
                </a:solidFill>
                <a:latin typeface="Times New Roman" panose="02020603050405020304" pitchFamily="18" charset="0"/>
                <a:cs typeface="Times New Roman" panose="02020603050405020304" pitchFamily="18" charset="0"/>
              </a:rPr>
              <a:t>самостоятельность</a:t>
            </a:r>
            <a:endParaRPr lang="ru-RU" sz="2400" dirty="0" smtClean="0">
              <a:solidFill>
                <a:schemeClr val="tx1"/>
              </a:solidFill>
              <a:latin typeface="Times New Roman" panose="02020603050405020304" pitchFamily="18" charset="0"/>
              <a:cs typeface="Times New Roman" panose="02020603050405020304" pitchFamily="18" charset="0"/>
            </a:endParaRPr>
          </a:p>
          <a:p>
            <a:pPr algn="just">
              <a:buNone/>
            </a:pPr>
            <a:r>
              <a:rPr lang="ru-RU" sz="2400" dirty="0" smtClean="0">
                <a:solidFill>
                  <a:schemeClr val="tx1"/>
                </a:solidFill>
                <a:latin typeface="Times New Roman" panose="02020603050405020304" pitchFamily="18" charset="0"/>
                <a:cs typeface="Times New Roman" panose="02020603050405020304" pitchFamily="18" charset="0"/>
              </a:rPr>
              <a:t>и дополнительно </a:t>
            </a:r>
            <a:r>
              <a:rPr lang="ru-RU" sz="2400" dirty="0">
                <a:solidFill>
                  <a:schemeClr val="tx1"/>
                </a:solidFill>
                <a:latin typeface="Times New Roman" panose="02020603050405020304" pitchFamily="18" charset="0"/>
                <a:cs typeface="Times New Roman" panose="02020603050405020304" pitchFamily="18" charset="0"/>
              </a:rPr>
              <a:t>«зачёт» </a:t>
            </a:r>
            <a:r>
              <a:rPr lang="ru-RU" sz="2400" dirty="0">
                <a:solidFill>
                  <a:srgbClr val="FF0000"/>
                </a:solidFill>
                <a:latin typeface="Times New Roman" panose="02020603050405020304" pitchFamily="18" charset="0"/>
                <a:cs typeface="Times New Roman" panose="02020603050405020304" pitchFamily="18" charset="0"/>
              </a:rPr>
              <a:t>по </a:t>
            </a:r>
            <a:r>
              <a:rPr lang="ru-RU" sz="2400" dirty="0" smtClean="0">
                <a:solidFill>
                  <a:srgbClr val="FF0000"/>
                </a:solidFill>
                <a:latin typeface="Times New Roman" panose="02020603050405020304" pitchFamily="18" charset="0"/>
                <a:cs typeface="Times New Roman" panose="02020603050405020304" pitchFamily="18" charset="0"/>
              </a:rPr>
              <a:t>трём </a:t>
            </a:r>
            <a:r>
              <a:rPr lang="ru-RU" sz="2400" dirty="0">
                <a:solidFill>
                  <a:schemeClr val="tx1"/>
                </a:solidFill>
                <a:latin typeface="Times New Roman" panose="02020603050405020304" pitchFamily="18" charset="0"/>
                <a:cs typeface="Times New Roman" panose="02020603050405020304" pitchFamily="18" charset="0"/>
              </a:rPr>
              <a:t>из </a:t>
            </a:r>
            <a:r>
              <a:rPr lang="ru-RU" sz="2400" dirty="0" smtClean="0">
                <a:solidFill>
                  <a:schemeClr val="tx1"/>
                </a:solidFill>
                <a:latin typeface="Times New Roman" panose="02020603050405020304" pitchFamily="18" charset="0"/>
                <a:cs typeface="Times New Roman" panose="02020603050405020304" pitchFamily="18" charset="0"/>
              </a:rPr>
              <a:t>критериев </a:t>
            </a:r>
            <a:r>
              <a:rPr lang="ru-RU" sz="2400" dirty="0" smtClean="0">
                <a:solidFill>
                  <a:srgbClr val="00B050"/>
                </a:solidFill>
                <a:latin typeface="Times New Roman" panose="02020603050405020304" pitchFamily="18" charset="0"/>
                <a:cs typeface="Times New Roman" panose="02020603050405020304" pitchFamily="18" charset="0"/>
              </a:rPr>
              <a:t>№1–5</a:t>
            </a:r>
            <a:r>
              <a:rPr lang="ru-RU" sz="2400" dirty="0">
                <a:solidFill>
                  <a:schemeClr val="tx1"/>
                </a:solidFill>
                <a:latin typeface="Times New Roman" panose="02020603050405020304" pitchFamily="18" charset="0"/>
                <a:cs typeface="Times New Roman" panose="02020603050405020304" pitchFamily="18" charset="0"/>
              </a:rPr>
              <a:t>:</a:t>
            </a:r>
          </a:p>
          <a:p>
            <a:pPr algn="just">
              <a:buNone/>
            </a:pPr>
            <a:r>
              <a:rPr lang="ru-RU" sz="2400" dirty="0" smtClean="0">
                <a:solidFill>
                  <a:srgbClr val="00B050"/>
                </a:solidFill>
                <a:latin typeface="Times New Roman" panose="02020603050405020304" pitchFamily="18" charset="0"/>
                <a:cs typeface="Times New Roman" panose="02020603050405020304" pitchFamily="18" charset="0"/>
              </a:rPr>
              <a:t>№ 1 </a:t>
            </a:r>
            <a:r>
              <a:rPr lang="ru-RU" sz="2400" dirty="0" smtClean="0">
                <a:solidFill>
                  <a:schemeClr val="tx1"/>
                </a:solidFill>
                <a:latin typeface="Times New Roman" panose="02020603050405020304" pitchFamily="18" charset="0"/>
                <a:cs typeface="Times New Roman" panose="02020603050405020304" pitchFamily="18" charset="0"/>
              </a:rPr>
              <a:t>– соответствие </a:t>
            </a:r>
            <a:r>
              <a:rPr lang="ru-RU" sz="2400" dirty="0">
                <a:solidFill>
                  <a:schemeClr val="tx1"/>
                </a:solidFill>
                <a:latin typeface="Times New Roman" panose="02020603050405020304" pitchFamily="18" charset="0"/>
                <a:cs typeface="Times New Roman" panose="02020603050405020304" pitchFamily="18" charset="0"/>
              </a:rPr>
              <a:t>теме.</a:t>
            </a:r>
          </a:p>
          <a:p>
            <a:pPr algn="just">
              <a:buNone/>
            </a:pPr>
            <a:r>
              <a:rPr lang="ru-RU" sz="2400" dirty="0" smtClean="0">
                <a:solidFill>
                  <a:srgbClr val="00B050"/>
                </a:solidFill>
                <a:latin typeface="Times New Roman" panose="02020603050405020304" pitchFamily="18" charset="0"/>
                <a:cs typeface="Times New Roman" panose="02020603050405020304" pitchFamily="18" charset="0"/>
              </a:rPr>
              <a:t>№ 2 </a:t>
            </a:r>
            <a:r>
              <a:rPr lang="ru-RU" sz="2400" dirty="0" smtClean="0">
                <a:solidFill>
                  <a:schemeClr val="tx1"/>
                </a:solidFill>
                <a:latin typeface="Times New Roman" panose="02020603050405020304" pitchFamily="18" charset="0"/>
                <a:cs typeface="Times New Roman" panose="02020603050405020304" pitchFamily="18" charset="0"/>
              </a:rPr>
              <a:t>– аргументация</a:t>
            </a:r>
            <a:r>
              <a:rPr lang="ru-RU" sz="2400" dirty="0">
                <a:solidFill>
                  <a:schemeClr val="tx1"/>
                </a:solidFill>
                <a:latin typeface="Times New Roman" panose="02020603050405020304" pitchFamily="18" charset="0"/>
                <a:cs typeface="Times New Roman" panose="02020603050405020304" pitchFamily="18" charset="0"/>
              </a:rPr>
              <a:t>.</a:t>
            </a:r>
          </a:p>
          <a:p>
            <a:pPr algn="just">
              <a:buNone/>
            </a:pPr>
            <a:r>
              <a:rPr lang="ru-RU" sz="2400" dirty="0" smtClean="0">
                <a:solidFill>
                  <a:srgbClr val="00B050"/>
                </a:solidFill>
                <a:latin typeface="Times New Roman" panose="02020603050405020304" pitchFamily="18" charset="0"/>
                <a:cs typeface="Times New Roman" panose="02020603050405020304" pitchFamily="18" charset="0"/>
              </a:rPr>
              <a:t>№ 3 </a:t>
            </a:r>
            <a:r>
              <a:rPr lang="ru-RU" sz="2400" dirty="0" smtClean="0">
                <a:solidFill>
                  <a:schemeClr val="tx1"/>
                </a:solidFill>
                <a:latin typeface="Times New Roman" panose="02020603050405020304" pitchFamily="18" charset="0"/>
                <a:cs typeface="Times New Roman" panose="02020603050405020304" pitchFamily="18" charset="0"/>
              </a:rPr>
              <a:t>– композиция </a:t>
            </a:r>
            <a:r>
              <a:rPr lang="ru-RU" sz="2400" dirty="0">
                <a:solidFill>
                  <a:schemeClr val="tx1"/>
                </a:solidFill>
                <a:latin typeface="Times New Roman" panose="02020603050405020304" pitchFamily="18" charset="0"/>
                <a:cs typeface="Times New Roman" panose="02020603050405020304" pitchFamily="18" charset="0"/>
              </a:rPr>
              <a:t>и логичность рассуждения.</a:t>
            </a:r>
          </a:p>
          <a:p>
            <a:pPr algn="just">
              <a:buNone/>
            </a:pPr>
            <a:r>
              <a:rPr lang="ru-RU" sz="2400" dirty="0" smtClean="0">
                <a:solidFill>
                  <a:srgbClr val="00B050"/>
                </a:solidFill>
                <a:latin typeface="Times New Roman" panose="02020603050405020304" pitchFamily="18" charset="0"/>
                <a:cs typeface="Times New Roman" panose="02020603050405020304" pitchFamily="18" charset="0"/>
              </a:rPr>
              <a:t>№ 4 </a:t>
            </a:r>
            <a:r>
              <a:rPr lang="ru-RU" sz="2400" dirty="0" smtClean="0">
                <a:solidFill>
                  <a:schemeClr val="tx1"/>
                </a:solidFill>
                <a:latin typeface="Times New Roman" panose="02020603050405020304" pitchFamily="18" charset="0"/>
                <a:cs typeface="Times New Roman" panose="02020603050405020304" pitchFamily="18" charset="0"/>
              </a:rPr>
              <a:t>– качество </a:t>
            </a:r>
            <a:r>
              <a:rPr lang="ru-RU" sz="2400" dirty="0">
                <a:solidFill>
                  <a:schemeClr val="tx1"/>
                </a:solidFill>
                <a:latin typeface="Times New Roman" panose="02020603050405020304" pitchFamily="18" charset="0"/>
                <a:cs typeface="Times New Roman" panose="02020603050405020304" pitchFamily="18" charset="0"/>
              </a:rPr>
              <a:t>письменной речи.</a:t>
            </a:r>
          </a:p>
          <a:p>
            <a:pPr algn="just">
              <a:buNone/>
            </a:pPr>
            <a:r>
              <a:rPr lang="ru-RU" sz="2400" dirty="0" smtClean="0">
                <a:solidFill>
                  <a:srgbClr val="00B050"/>
                </a:solidFill>
                <a:latin typeface="Times New Roman" panose="02020603050405020304" pitchFamily="18" charset="0"/>
                <a:cs typeface="Times New Roman" panose="02020603050405020304" pitchFamily="18" charset="0"/>
              </a:rPr>
              <a:t>№ 5 </a:t>
            </a:r>
            <a:r>
              <a:rPr lang="ru-RU" sz="2400" dirty="0" smtClean="0">
                <a:solidFill>
                  <a:schemeClr val="tx1"/>
                </a:solidFill>
                <a:latin typeface="Times New Roman" panose="02020603050405020304" pitchFamily="18" charset="0"/>
                <a:cs typeface="Times New Roman" panose="02020603050405020304" pitchFamily="18" charset="0"/>
              </a:rPr>
              <a:t>– грамотность</a:t>
            </a:r>
            <a:r>
              <a:rPr lang="ru-RU" sz="2400" dirty="0">
                <a:solidFill>
                  <a:schemeClr val="tx1"/>
                </a:solidFill>
                <a:latin typeface="Times New Roman" panose="02020603050405020304" pitchFamily="18" charset="0"/>
                <a:cs typeface="Times New Roman" panose="02020603050405020304" pitchFamily="18" charset="0"/>
              </a:rPr>
              <a:t>.</a:t>
            </a:r>
            <a:endParaRPr lang="ru-RU" sz="2400" dirty="0" smtClean="0">
              <a:solidFill>
                <a:schemeClr val="tx1"/>
              </a:solidFill>
              <a:latin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a:blip r:embed="rId2"/>
          <a:stretch>
            <a:fillRect/>
          </a:stretch>
        </p:blipFill>
        <p:spPr>
          <a:xfrm>
            <a:off x="6313052" y="3155576"/>
            <a:ext cx="5797269" cy="362329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65167880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Таблица 6"/>
          <p:cNvGraphicFramePr>
            <a:graphicFrameLocks noGrp="1"/>
          </p:cNvGraphicFramePr>
          <p:nvPr>
            <p:extLst>
              <p:ext uri="{D42A27DB-BD31-4B8C-83A1-F6EECF244321}">
                <p14:modId xmlns:p14="http://schemas.microsoft.com/office/powerpoint/2010/main" val="3182981224"/>
              </p:ext>
            </p:extLst>
          </p:nvPr>
        </p:nvGraphicFramePr>
        <p:xfrm>
          <a:off x="113551" y="83172"/>
          <a:ext cx="11997767" cy="5303520"/>
        </p:xfrm>
        <a:graphic>
          <a:graphicData uri="http://schemas.openxmlformats.org/drawingml/2006/table">
            <a:tbl>
              <a:tblPr firstRow="1" bandRow="1">
                <a:tableStyleId>{5C22544A-7EE6-4342-B048-85BDC9FD1C3A}</a:tableStyleId>
              </a:tblPr>
              <a:tblGrid>
                <a:gridCol w="608498">
                  <a:extLst>
                    <a:ext uri="{9D8B030D-6E8A-4147-A177-3AD203B41FA5}">
                      <a16:colId xmlns:a16="http://schemas.microsoft.com/office/drawing/2014/main" val="2898326986"/>
                    </a:ext>
                  </a:extLst>
                </a:gridCol>
                <a:gridCol w="3668788">
                  <a:extLst>
                    <a:ext uri="{9D8B030D-6E8A-4147-A177-3AD203B41FA5}">
                      <a16:colId xmlns:a16="http://schemas.microsoft.com/office/drawing/2014/main" val="2286083997"/>
                    </a:ext>
                  </a:extLst>
                </a:gridCol>
                <a:gridCol w="2582399">
                  <a:extLst>
                    <a:ext uri="{9D8B030D-6E8A-4147-A177-3AD203B41FA5}">
                      <a16:colId xmlns:a16="http://schemas.microsoft.com/office/drawing/2014/main" val="1743887008"/>
                    </a:ext>
                  </a:extLst>
                </a:gridCol>
                <a:gridCol w="5138082">
                  <a:extLst>
                    <a:ext uri="{9D8B030D-6E8A-4147-A177-3AD203B41FA5}">
                      <a16:colId xmlns:a16="http://schemas.microsoft.com/office/drawing/2014/main" val="1837758112"/>
                    </a:ext>
                  </a:extLst>
                </a:gridCol>
              </a:tblGrid>
              <a:tr h="370840">
                <a:tc>
                  <a:txBody>
                    <a:bodyPr/>
                    <a:lstStyle/>
                    <a:p>
                      <a:r>
                        <a:rPr lang="ru-RU" sz="2400" dirty="0" smtClean="0">
                          <a:latin typeface="Times New Roman" panose="02020603050405020304" pitchFamily="18" charset="0"/>
                          <a:cs typeface="Times New Roman" panose="02020603050405020304" pitchFamily="18" charset="0"/>
                        </a:rPr>
                        <a:t>№</a:t>
                      </a:r>
                      <a:endParaRPr lang="ru-RU" sz="2400" dirty="0">
                        <a:latin typeface="Times New Roman" panose="02020603050405020304" pitchFamily="18" charset="0"/>
                        <a:cs typeface="Times New Roman" panose="02020603050405020304" pitchFamily="18" charset="0"/>
                      </a:endParaRPr>
                    </a:p>
                  </a:txBody>
                  <a:tcPr/>
                </a:tc>
                <a:tc>
                  <a:txBody>
                    <a:bodyPr/>
                    <a:lstStyle/>
                    <a:p>
                      <a:r>
                        <a:rPr lang="ru-RU" sz="2400" dirty="0" smtClean="0">
                          <a:latin typeface="Times New Roman" panose="02020603050405020304" pitchFamily="18" charset="0"/>
                          <a:cs typeface="Times New Roman" panose="02020603050405020304" pitchFamily="18" charset="0"/>
                        </a:rPr>
                        <a:t>Критерий.</a:t>
                      </a:r>
                      <a:endParaRPr lang="ru-RU" sz="2400" dirty="0">
                        <a:latin typeface="Times New Roman" panose="02020603050405020304" pitchFamily="18" charset="0"/>
                        <a:cs typeface="Times New Roman" panose="02020603050405020304" pitchFamily="18" charset="0"/>
                      </a:endParaRPr>
                    </a:p>
                  </a:txBody>
                  <a:tcPr/>
                </a:tc>
                <a:tc>
                  <a:txBody>
                    <a:bodyPr/>
                    <a:lstStyle/>
                    <a:p>
                      <a:r>
                        <a:rPr lang="ru-RU" sz="2400" dirty="0" smtClean="0">
                          <a:latin typeface="Times New Roman" panose="02020603050405020304" pitchFamily="18" charset="0"/>
                          <a:cs typeface="Times New Roman" panose="02020603050405020304" pitchFamily="18" charset="0"/>
                        </a:rPr>
                        <a:t>Обязательность.</a:t>
                      </a:r>
                      <a:endParaRPr lang="ru-RU" sz="2400" dirty="0">
                        <a:latin typeface="Times New Roman" panose="02020603050405020304" pitchFamily="18" charset="0"/>
                        <a:cs typeface="Times New Roman" panose="02020603050405020304" pitchFamily="18" charset="0"/>
                      </a:endParaRPr>
                    </a:p>
                  </a:txBody>
                  <a:tcPr/>
                </a:tc>
                <a:tc>
                  <a:txBody>
                    <a:bodyPr/>
                    <a:lstStyle/>
                    <a:p>
                      <a:r>
                        <a:rPr lang="ru-RU" sz="2400" dirty="0" smtClean="0">
                          <a:latin typeface="Times New Roman" panose="02020603050405020304" pitchFamily="18" charset="0"/>
                          <a:cs typeface="Times New Roman" panose="02020603050405020304" pitchFamily="18" charset="0"/>
                        </a:rPr>
                        <a:t>Что проверяют.</a:t>
                      </a:r>
                      <a:endParaRPr lang="ru-RU" sz="2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577763880"/>
                  </a:ext>
                </a:extLst>
              </a:tr>
              <a:tr h="370840">
                <a:tc>
                  <a:txBody>
                    <a:bodyPr/>
                    <a:lstStyle/>
                    <a:p>
                      <a:r>
                        <a:rPr lang="ru-RU" sz="2400" dirty="0" smtClean="0">
                          <a:solidFill>
                            <a:srgbClr val="00B050"/>
                          </a:solidFill>
                          <a:latin typeface="Times New Roman" panose="02020603050405020304" pitchFamily="18" charset="0"/>
                          <a:cs typeface="Times New Roman" panose="02020603050405020304" pitchFamily="18" charset="0"/>
                        </a:rPr>
                        <a:t>1.</a:t>
                      </a:r>
                      <a:endParaRPr lang="ru-RU" sz="2400" dirty="0">
                        <a:solidFill>
                          <a:srgbClr val="00B050"/>
                        </a:solidFill>
                        <a:latin typeface="Times New Roman" panose="02020603050405020304" pitchFamily="18" charset="0"/>
                        <a:cs typeface="Times New Roman" panose="02020603050405020304" pitchFamily="18" charset="0"/>
                      </a:endParaRPr>
                    </a:p>
                  </a:txBody>
                  <a:tcPr/>
                </a:tc>
                <a:tc>
                  <a:txBody>
                    <a:bodyPr/>
                    <a:lstStyle/>
                    <a:p>
                      <a:r>
                        <a:rPr lang="ru-RU" sz="2400" dirty="0" smtClean="0">
                          <a:latin typeface="Times New Roman" panose="02020603050405020304" pitchFamily="18" charset="0"/>
                          <a:cs typeface="Times New Roman" panose="02020603050405020304" pitchFamily="18" charset="0"/>
                        </a:rPr>
                        <a:t>Соответствие теме.</a:t>
                      </a:r>
                      <a:endParaRPr lang="ru-RU" sz="2400" dirty="0">
                        <a:latin typeface="Times New Roman" panose="02020603050405020304" pitchFamily="18" charset="0"/>
                        <a:cs typeface="Times New Roman" panose="02020603050405020304" pitchFamily="18" charset="0"/>
                      </a:endParaRPr>
                    </a:p>
                  </a:txBody>
                  <a:tcPr/>
                </a:tc>
                <a:tc>
                  <a:txBody>
                    <a:bodyPr/>
                    <a:lstStyle/>
                    <a:p>
                      <a:r>
                        <a:rPr lang="ru-RU" sz="2400" dirty="0" smtClean="0">
                          <a:solidFill>
                            <a:srgbClr val="FF0000"/>
                          </a:solidFill>
                          <a:latin typeface="Times New Roman" panose="02020603050405020304" pitchFamily="18" charset="0"/>
                          <a:cs typeface="Times New Roman" panose="02020603050405020304" pitchFamily="18" charset="0"/>
                        </a:rPr>
                        <a:t>Обязательный.</a:t>
                      </a:r>
                      <a:endParaRPr lang="ru-RU" sz="2400" dirty="0">
                        <a:solidFill>
                          <a:srgbClr val="FF0000"/>
                        </a:solidFill>
                        <a:latin typeface="Times New Roman" panose="02020603050405020304" pitchFamily="18" charset="0"/>
                        <a:cs typeface="Times New Roman" panose="02020603050405020304" pitchFamily="18" charset="0"/>
                      </a:endParaRPr>
                    </a:p>
                  </a:txBody>
                  <a:tcPr/>
                </a:tc>
                <a:tc>
                  <a:txBody>
                    <a:bodyPr/>
                    <a:lstStyle/>
                    <a:p>
                      <a:r>
                        <a:rPr lang="ru-RU" sz="2400" dirty="0" smtClean="0">
                          <a:latin typeface="Times New Roman" panose="02020603050405020304" pitchFamily="18" charset="0"/>
                          <a:cs typeface="Times New Roman" panose="02020603050405020304" pitchFamily="18" charset="0"/>
                        </a:rPr>
                        <a:t>Наличие прямого ответа на вопрос выбранной темы.</a:t>
                      </a:r>
                      <a:endParaRPr lang="ru-RU" sz="2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958790102"/>
                  </a:ext>
                </a:extLst>
              </a:tr>
              <a:tr h="370840">
                <a:tc>
                  <a:txBody>
                    <a:bodyPr/>
                    <a:lstStyle/>
                    <a:p>
                      <a:r>
                        <a:rPr lang="ru-RU" sz="2400" dirty="0" smtClean="0">
                          <a:solidFill>
                            <a:srgbClr val="00B050"/>
                          </a:solidFill>
                          <a:latin typeface="Times New Roman" panose="02020603050405020304" pitchFamily="18" charset="0"/>
                          <a:cs typeface="Times New Roman" panose="02020603050405020304" pitchFamily="18" charset="0"/>
                        </a:rPr>
                        <a:t>2.</a:t>
                      </a:r>
                      <a:endParaRPr lang="ru-RU" sz="2400" dirty="0">
                        <a:solidFill>
                          <a:srgbClr val="00B050"/>
                        </a:solidFill>
                        <a:latin typeface="Times New Roman" panose="02020603050405020304" pitchFamily="18" charset="0"/>
                        <a:cs typeface="Times New Roman" panose="02020603050405020304" pitchFamily="18" charset="0"/>
                      </a:endParaRPr>
                    </a:p>
                  </a:txBody>
                  <a:tcPr/>
                </a:tc>
                <a:tc>
                  <a:txBody>
                    <a:bodyPr/>
                    <a:lstStyle/>
                    <a:p>
                      <a:r>
                        <a:rPr lang="ru-RU" sz="2400" dirty="0" smtClean="0">
                          <a:latin typeface="Times New Roman" panose="02020603050405020304" pitchFamily="18" charset="0"/>
                          <a:cs typeface="Times New Roman" panose="02020603050405020304" pitchFamily="18" charset="0"/>
                        </a:rPr>
                        <a:t>Аргументация. Привлечение литературного материала.</a:t>
                      </a:r>
                      <a:endParaRPr lang="ru-RU" sz="2400" dirty="0">
                        <a:latin typeface="Times New Roman" panose="02020603050405020304" pitchFamily="18" charset="0"/>
                        <a:cs typeface="Times New Roman" panose="02020603050405020304" pitchFamily="18" charset="0"/>
                      </a:endParaRPr>
                    </a:p>
                  </a:txBody>
                  <a:tcPr/>
                </a:tc>
                <a:tc>
                  <a:txBody>
                    <a:bodyPr/>
                    <a:lstStyle/>
                    <a:p>
                      <a:r>
                        <a:rPr lang="ru-RU" sz="2400" dirty="0" smtClean="0">
                          <a:solidFill>
                            <a:srgbClr val="FF0000"/>
                          </a:solidFill>
                          <a:latin typeface="Times New Roman" panose="02020603050405020304" pitchFamily="18" charset="0"/>
                          <a:cs typeface="Times New Roman" panose="02020603050405020304" pitchFamily="18" charset="0"/>
                        </a:rPr>
                        <a:t>Обязательный.</a:t>
                      </a:r>
                      <a:endParaRPr lang="ru-RU" sz="2400" dirty="0">
                        <a:solidFill>
                          <a:srgbClr val="FF0000"/>
                        </a:solidFill>
                        <a:latin typeface="Times New Roman" panose="02020603050405020304" pitchFamily="18" charset="0"/>
                        <a:cs typeface="Times New Roman" panose="02020603050405020304" pitchFamily="18" charset="0"/>
                      </a:endParaRPr>
                    </a:p>
                  </a:txBody>
                  <a:tcPr/>
                </a:tc>
                <a:tc>
                  <a:txBody>
                    <a:bodyPr/>
                    <a:lstStyle/>
                    <a:p>
                      <a:r>
                        <a:rPr lang="ru-RU" sz="2400" dirty="0" smtClean="0">
                          <a:latin typeface="Times New Roman" panose="02020603050405020304" pitchFamily="18" charset="0"/>
                          <a:cs typeface="Times New Roman" panose="02020603050405020304" pitchFamily="18" charset="0"/>
                        </a:rPr>
                        <a:t>Наличие одного</a:t>
                      </a:r>
                      <a:r>
                        <a:rPr lang="ru-RU" sz="2400" baseline="0" dirty="0" smtClean="0">
                          <a:latin typeface="Times New Roman" panose="02020603050405020304" pitchFamily="18" charset="0"/>
                          <a:cs typeface="Times New Roman" panose="02020603050405020304" pitchFamily="18" charset="0"/>
                        </a:rPr>
                        <a:t> – д</a:t>
                      </a:r>
                      <a:r>
                        <a:rPr lang="ru-RU" sz="2400" dirty="0" smtClean="0">
                          <a:latin typeface="Times New Roman" panose="02020603050405020304" pitchFamily="18" charset="0"/>
                          <a:cs typeface="Times New Roman" panose="02020603050405020304" pitchFamily="18" charset="0"/>
                        </a:rPr>
                        <a:t>вух примеров из художественной литературы, публицистики, мемуаров.</a:t>
                      </a:r>
                      <a:endParaRPr lang="ru-RU" sz="2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769325873"/>
                  </a:ext>
                </a:extLst>
              </a:tr>
              <a:tr h="370840">
                <a:tc>
                  <a:txBody>
                    <a:bodyPr/>
                    <a:lstStyle/>
                    <a:p>
                      <a:r>
                        <a:rPr lang="ru-RU" sz="2400" dirty="0" smtClean="0">
                          <a:solidFill>
                            <a:srgbClr val="00B050"/>
                          </a:solidFill>
                          <a:latin typeface="Times New Roman" panose="02020603050405020304" pitchFamily="18" charset="0"/>
                          <a:cs typeface="Times New Roman" panose="02020603050405020304" pitchFamily="18" charset="0"/>
                        </a:rPr>
                        <a:t>3.</a:t>
                      </a:r>
                      <a:endParaRPr lang="ru-RU" sz="2400" dirty="0">
                        <a:solidFill>
                          <a:srgbClr val="00B050"/>
                        </a:solidFill>
                        <a:latin typeface="Times New Roman" panose="02020603050405020304" pitchFamily="18" charset="0"/>
                        <a:cs typeface="Times New Roman" panose="02020603050405020304" pitchFamily="18" charset="0"/>
                      </a:endParaRPr>
                    </a:p>
                  </a:txBody>
                  <a:tcPr/>
                </a:tc>
                <a:tc>
                  <a:txBody>
                    <a:bodyPr/>
                    <a:lstStyle/>
                    <a:p>
                      <a:r>
                        <a:rPr lang="ru-RU" sz="2400" dirty="0" smtClean="0">
                          <a:latin typeface="Times New Roman" panose="02020603050405020304" pitchFamily="18" charset="0"/>
                          <a:cs typeface="Times New Roman" panose="02020603050405020304" pitchFamily="18" charset="0"/>
                        </a:rPr>
                        <a:t>Композиция и логика рассуждения.</a:t>
                      </a:r>
                      <a:endParaRPr lang="ru-RU" sz="2400" dirty="0">
                        <a:latin typeface="Times New Roman" panose="02020603050405020304" pitchFamily="18" charset="0"/>
                        <a:cs typeface="Times New Roman" panose="02020603050405020304" pitchFamily="18" charset="0"/>
                      </a:endParaRPr>
                    </a:p>
                  </a:txBody>
                  <a:tcPr/>
                </a:tc>
                <a:tc>
                  <a:txBody>
                    <a:bodyPr/>
                    <a:lstStyle/>
                    <a:p>
                      <a:r>
                        <a:rPr lang="ru-RU" sz="2400" dirty="0" smtClean="0">
                          <a:solidFill>
                            <a:srgbClr val="0070C0"/>
                          </a:solidFill>
                          <a:latin typeface="Times New Roman" panose="02020603050405020304" pitchFamily="18" charset="0"/>
                          <a:cs typeface="Times New Roman" panose="02020603050405020304" pitchFamily="18" charset="0"/>
                        </a:rPr>
                        <a:t>Вариативный.</a:t>
                      </a:r>
                      <a:endParaRPr lang="ru-RU" sz="2400"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ru-RU" sz="2400" dirty="0" smtClean="0">
                          <a:latin typeface="Times New Roman" panose="02020603050405020304" pitchFamily="18" charset="0"/>
                          <a:cs typeface="Times New Roman" panose="02020603050405020304" pitchFamily="18" charset="0"/>
                        </a:rPr>
                        <a:t>Логичность построения</a:t>
                      </a:r>
                      <a:r>
                        <a:rPr lang="ru-RU" sz="2400" baseline="0" dirty="0" smtClean="0">
                          <a:latin typeface="Times New Roman" panose="02020603050405020304" pitchFamily="18" charset="0"/>
                          <a:cs typeface="Times New Roman" panose="02020603050405020304" pitchFamily="18" charset="0"/>
                        </a:rPr>
                        <a:t> текста, отсутствие смысловых противоречий.</a:t>
                      </a:r>
                      <a:endParaRPr lang="ru-RU" sz="2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980789484"/>
                  </a:ext>
                </a:extLst>
              </a:tr>
              <a:tr h="370840">
                <a:tc>
                  <a:txBody>
                    <a:bodyPr/>
                    <a:lstStyle/>
                    <a:p>
                      <a:r>
                        <a:rPr lang="ru-RU" sz="2400" dirty="0" smtClean="0">
                          <a:solidFill>
                            <a:srgbClr val="00B050"/>
                          </a:solidFill>
                          <a:latin typeface="Times New Roman" panose="02020603050405020304" pitchFamily="18" charset="0"/>
                          <a:cs typeface="Times New Roman" panose="02020603050405020304" pitchFamily="18" charset="0"/>
                        </a:rPr>
                        <a:t>4.</a:t>
                      </a:r>
                      <a:endParaRPr lang="ru-RU" sz="2400" dirty="0">
                        <a:solidFill>
                          <a:srgbClr val="00B050"/>
                        </a:solidFill>
                        <a:latin typeface="Times New Roman" panose="02020603050405020304" pitchFamily="18" charset="0"/>
                        <a:cs typeface="Times New Roman" panose="02020603050405020304" pitchFamily="18" charset="0"/>
                      </a:endParaRPr>
                    </a:p>
                  </a:txBody>
                  <a:tcPr/>
                </a:tc>
                <a:tc>
                  <a:txBody>
                    <a:bodyPr/>
                    <a:lstStyle/>
                    <a:p>
                      <a:r>
                        <a:rPr lang="ru-RU" sz="2400" dirty="0" smtClean="0">
                          <a:latin typeface="Times New Roman" panose="02020603050405020304" pitchFamily="18" charset="0"/>
                          <a:cs typeface="Times New Roman" panose="02020603050405020304" pitchFamily="18" charset="0"/>
                        </a:rPr>
                        <a:t>Качество письменной речи.</a:t>
                      </a:r>
                      <a:endParaRPr lang="ru-RU" sz="2400" dirty="0">
                        <a:latin typeface="Times New Roman" panose="02020603050405020304" pitchFamily="18" charset="0"/>
                        <a:cs typeface="Times New Roman" panose="02020603050405020304" pitchFamily="18" charset="0"/>
                      </a:endParaRPr>
                    </a:p>
                  </a:txBody>
                  <a:tcPr/>
                </a:tc>
                <a:tc>
                  <a:txBody>
                    <a:bodyPr/>
                    <a:lstStyle/>
                    <a:p>
                      <a:r>
                        <a:rPr lang="ru-RU" sz="2400" dirty="0" smtClean="0">
                          <a:solidFill>
                            <a:srgbClr val="0070C0"/>
                          </a:solidFill>
                          <a:latin typeface="Times New Roman" panose="02020603050405020304" pitchFamily="18" charset="0"/>
                          <a:cs typeface="Times New Roman" panose="02020603050405020304" pitchFamily="18" charset="0"/>
                        </a:rPr>
                        <a:t>Вариативный.</a:t>
                      </a:r>
                      <a:endParaRPr lang="ru-RU" sz="2400"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ru-RU" sz="2400" dirty="0" smtClean="0">
                          <a:latin typeface="Times New Roman" panose="02020603050405020304" pitchFamily="18" charset="0"/>
                          <a:cs typeface="Times New Roman" panose="02020603050405020304" pitchFamily="18" charset="0"/>
                        </a:rPr>
                        <a:t>Точность выражения</a:t>
                      </a:r>
                      <a:r>
                        <a:rPr lang="ru-RU" sz="2400" baseline="0" dirty="0" smtClean="0">
                          <a:latin typeface="Times New Roman" panose="02020603050405020304" pitchFamily="18" charset="0"/>
                          <a:cs typeface="Times New Roman" panose="02020603050405020304" pitchFamily="18" charset="0"/>
                        </a:rPr>
                        <a:t> мыслей, богатство речи и разнообразие построения предложений.</a:t>
                      </a:r>
                      <a:endParaRPr lang="ru-RU" sz="2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003642732"/>
                  </a:ext>
                </a:extLst>
              </a:tr>
              <a:tr h="370840">
                <a:tc>
                  <a:txBody>
                    <a:bodyPr/>
                    <a:lstStyle/>
                    <a:p>
                      <a:r>
                        <a:rPr lang="ru-RU" sz="2400" dirty="0" smtClean="0">
                          <a:solidFill>
                            <a:srgbClr val="00B050"/>
                          </a:solidFill>
                          <a:latin typeface="Times New Roman" panose="02020603050405020304" pitchFamily="18" charset="0"/>
                          <a:cs typeface="Times New Roman" panose="02020603050405020304" pitchFamily="18" charset="0"/>
                        </a:rPr>
                        <a:t>5.</a:t>
                      </a:r>
                      <a:endParaRPr lang="ru-RU" sz="2400" dirty="0">
                        <a:solidFill>
                          <a:srgbClr val="00B050"/>
                        </a:solidFill>
                        <a:latin typeface="Times New Roman" panose="02020603050405020304" pitchFamily="18" charset="0"/>
                        <a:cs typeface="Times New Roman" panose="02020603050405020304" pitchFamily="18" charset="0"/>
                      </a:endParaRPr>
                    </a:p>
                  </a:txBody>
                  <a:tcPr/>
                </a:tc>
                <a:tc>
                  <a:txBody>
                    <a:bodyPr/>
                    <a:lstStyle/>
                    <a:p>
                      <a:r>
                        <a:rPr lang="ru-RU" sz="2400" dirty="0" smtClean="0">
                          <a:latin typeface="Times New Roman" panose="02020603050405020304" pitchFamily="18" charset="0"/>
                          <a:cs typeface="Times New Roman" panose="02020603050405020304" pitchFamily="18" charset="0"/>
                        </a:rPr>
                        <a:t>Грамотность.</a:t>
                      </a:r>
                      <a:endParaRPr lang="ru-RU" sz="2400" dirty="0">
                        <a:latin typeface="Times New Roman" panose="02020603050405020304" pitchFamily="18" charset="0"/>
                        <a:cs typeface="Times New Roman" panose="02020603050405020304" pitchFamily="18" charset="0"/>
                      </a:endParaRPr>
                    </a:p>
                  </a:txBody>
                  <a:tcPr/>
                </a:tc>
                <a:tc>
                  <a:txBody>
                    <a:bodyPr/>
                    <a:lstStyle/>
                    <a:p>
                      <a:r>
                        <a:rPr lang="ru-RU" sz="2400" dirty="0" smtClean="0">
                          <a:solidFill>
                            <a:srgbClr val="0070C0"/>
                          </a:solidFill>
                          <a:latin typeface="Times New Roman" panose="02020603050405020304" pitchFamily="18" charset="0"/>
                          <a:cs typeface="Times New Roman" panose="02020603050405020304" pitchFamily="18" charset="0"/>
                        </a:rPr>
                        <a:t>Вариативный.</a:t>
                      </a:r>
                      <a:endParaRPr lang="ru-RU" sz="2400" dirty="0">
                        <a:solidFill>
                          <a:srgbClr val="0070C0"/>
                        </a:solidFill>
                        <a:latin typeface="Times New Roman" panose="02020603050405020304" pitchFamily="18" charset="0"/>
                        <a:cs typeface="Times New Roman" panose="02020603050405020304" pitchFamily="18" charset="0"/>
                      </a:endParaRPr>
                    </a:p>
                  </a:txBody>
                  <a:tcPr/>
                </a:tc>
                <a:tc>
                  <a:txBody>
                    <a:bodyPr/>
                    <a:lstStyle/>
                    <a:p>
                      <a:r>
                        <a:rPr lang="ru-RU" sz="2400" dirty="0" smtClean="0">
                          <a:latin typeface="Times New Roman" panose="02020603050405020304" pitchFamily="18" charset="0"/>
                          <a:cs typeface="Times New Roman" panose="02020603050405020304" pitchFamily="18" charset="0"/>
                        </a:rPr>
                        <a:t>Допускается не более 5 ошибок всех видов на 100 слов.</a:t>
                      </a:r>
                      <a:endParaRPr lang="ru-RU" sz="2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40833862"/>
                  </a:ext>
                </a:extLst>
              </a:tr>
            </a:tbl>
          </a:graphicData>
        </a:graphic>
      </p:graphicFrame>
      <p:pic>
        <p:nvPicPr>
          <p:cNvPr id="8" name="Рисунок 7"/>
          <p:cNvPicPr>
            <a:picLocks noChangeAspect="1"/>
          </p:cNvPicPr>
          <p:nvPr/>
        </p:nvPicPr>
        <p:blipFill>
          <a:blip r:embed="rId2"/>
          <a:stretch>
            <a:fillRect/>
          </a:stretch>
        </p:blipFill>
        <p:spPr>
          <a:xfrm>
            <a:off x="9874970" y="4972423"/>
            <a:ext cx="1837764" cy="1837764"/>
          </a:xfrm>
          <a:prstGeom prst="rect">
            <a:avLst/>
          </a:prstGeom>
          <a:ln>
            <a:noFill/>
          </a:ln>
          <a:effectLst>
            <a:outerShdw blurRad="292100" dist="139700" dir="2700000" algn="tl" rotWithShape="0">
              <a:srgbClr val="333333">
                <a:alpha val="65000"/>
              </a:srgbClr>
            </a:outerShdw>
          </a:effectLst>
        </p:spPr>
      </p:pic>
      <p:pic>
        <p:nvPicPr>
          <p:cNvPr id="9" name="Рисунок 8"/>
          <p:cNvPicPr>
            <a:picLocks noChangeAspect="1"/>
          </p:cNvPicPr>
          <p:nvPr/>
        </p:nvPicPr>
        <p:blipFill>
          <a:blip r:embed="rId3"/>
          <a:stretch>
            <a:fillRect/>
          </a:stretch>
        </p:blipFill>
        <p:spPr>
          <a:xfrm>
            <a:off x="4391879" y="5332857"/>
            <a:ext cx="3116891" cy="1480318"/>
          </a:xfrm>
          <a:prstGeom prst="rect">
            <a:avLst/>
          </a:prstGeom>
          <a:ln>
            <a:noFill/>
          </a:ln>
          <a:effectLst>
            <a:outerShdw blurRad="292100" dist="139700" dir="2700000" algn="tl" rotWithShape="0">
              <a:srgbClr val="333333">
                <a:alpha val="65000"/>
              </a:srgbClr>
            </a:outerShdw>
          </a:effectLst>
        </p:spPr>
      </p:pic>
      <p:pic>
        <p:nvPicPr>
          <p:cNvPr id="10" name="Рисунок 9"/>
          <p:cNvPicPr>
            <a:picLocks noChangeAspect="1"/>
          </p:cNvPicPr>
          <p:nvPr/>
        </p:nvPicPr>
        <p:blipFill>
          <a:blip r:embed="rId4"/>
          <a:stretch>
            <a:fillRect/>
          </a:stretch>
        </p:blipFill>
        <p:spPr>
          <a:xfrm>
            <a:off x="647700" y="4972423"/>
            <a:ext cx="1380564" cy="184075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64440220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4638" y="0"/>
            <a:ext cx="12007362" cy="756138"/>
          </a:xfrm>
        </p:spPr>
        <p:txBody>
          <a:bodyPr anchor="t"/>
          <a:lstStyle/>
          <a:p>
            <a:pPr algn="ctr"/>
            <a:r>
              <a:rPr lang="ru-RU" b="0" dirty="0" smtClean="0">
                <a:solidFill>
                  <a:srgbClr val="FF0000"/>
                </a:solidFill>
                <a:latin typeface="Times New Roman" panose="02020603050405020304" pitchFamily="18" charset="0"/>
                <a:cs typeface="Times New Roman" panose="02020603050405020304" pitchFamily="18" charset="0"/>
              </a:rPr>
              <a:t>Критерии № 4,5.</a:t>
            </a:r>
            <a:endParaRPr lang="ru-RU" b="0" dirty="0">
              <a:solidFill>
                <a:srgbClr val="FF0000"/>
              </a:solidFill>
              <a:latin typeface="Times New Roman" panose="02020603050405020304" pitchFamily="18" charset="0"/>
              <a:cs typeface="Times New Roman" panose="02020603050405020304" pitchFamily="18" charset="0"/>
            </a:endParaRPr>
          </a:p>
        </p:txBody>
      </p:sp>
      <p:sp>
        <p:nvSpPr>
          <p:cNvPr id="3" name="Содержимое 2"/>
          <p:cNvSpPr>
            <a:spLocks noGrp="1"/>
          </p:cNvSpPr>
          <p:nvPr>
            <p:ph idx="1"/>
          </p:nvPr>
        </p:nvSpPr>
        <p:spPr>
          <a:xfrm>
            <a:off x="184638" y="575896"/>
            <a:ext cx="12007362" cy="2941027"/>
          </a:xfrm>
        </p:spPr>
        <p:txBody>
          <a:bodyPr>
            <a:normAutofit lnSpcReduction="10000"/>
          </a:bodyPr>
          <a:lstStyle/>
          <a:p>
            <a:pPr>
              <a:lnSpc>
                <a:spcPct val="100000"/>
              </a:lnSpc>
              <a:buNone/>
            </a:pPr>
            <a:r>
              <a:rPr lang="ru-RU" sz="2000" dirty="0">
                <a:solidFill>
                  <a:srgbClr val="0070C0"/>
                </a:solidFill>
                <a:latin typeface="Times New Roman" panose="02020603050405020304" pitchFamily="18" charset="0"/>
                <a:cs typeface="Times New Roman" panose="02020603050405020304" pitchFamily="18" charset="0"/>
              </a:rPr>
              <a:t>4. Качество письменной </a:t>
            </a:r>
            <a:r>
              <a:rPr lang="ru-RU" sz="2000" dirty="0" smtClean="0">
                <a:solidFill>
                  <a:srgbClr val="0070C0"/>
                </a:solidFill>
                <a:latin typeface="Times New Roman" panose="02020603050405020304" pitchFamily="18" charset="0"/>
                <a:cs typeface="Times New Roman" panose="02020603050405020304" pitchFamily="18" charset="0"/>
              </a:rPr>
              <a:t>речи.</a:t>
            </a:r>
            <a:endParaRPr lang="ru-RU" sz="2000" dirty="0">
              <a:solidFill>
                <a:srgbClr val="0070C0"/>
              </a:solidFill>
              <a:latin typeface="Times New Roman" panose="02020603050405020304" pitchFamily="18" charset="0"/>
              <a:cs typeface="Times New Roman" panose="02020603050405020304" pitchFamily="18" charset="0"/>
            </a:endParaRPr>
          </a:p>
          <a:p>
            <a:pPr>
              <a:lnSpc>
                <a:spcPct val="100000"/>
              </a:lnSpc>
              <a:buNone/>
            </a:pPr>
            <a:r>
              <a:rPr lang="ru-RU" sz="2000" dirty="0">
                <a:latin typeface="Times New Roman" panose="02020603050405020304" pitchFamily="18" charset="0"/>
                <a:cs typeface="Times New Roman" panose="02020603050405020304" pitchFamily="18" charset="0"/>
              </a:rPr>
              <a:t>Если </a:t>
            </a:r>
            <a:r>
              <a:rPr lang="ru-RU" sz="2000" dirty="0" smtClean="0">
                <a:latin typeface="Times New Roman" panose="02020603050405020304" pitchFamily="18" charset="0"/>
                <a:cs typeface="Times New Roman" panose="02020603050405020304" pitchFamily="18" charset="0"/>
              </a:rPr>
              <a:t>речевые </a:t>
            </a:r>
            <a:r>
              <a:rPr lang="ru-RU" sz="2000" dirty="0">
                <a:latin typeface="Times New Roman" panose="02020603050405020304" pitchFamily="18" charset="0"/>
                <a:cs typeface="Times New Roman" panose="02020603050405020304" pitchFamily="18" charset="0"/>
              </a:rPr>
              <a:t>ошибки </a:t>
            </a:r>
            <a:r>
              <a:rPr lang="ru-RU" sz="2000" dirty="0">
                <a:solidFill>
                  <a:srgbClr val="0070C0"/>
                </a:solidFill>
                <a:latin typeface="Times New Roman" panose="02020603050405020304" pitchFamily="18" charset="0"/>
                <a:cs typeface="Times New Roman" panose="02020603050405020304" pitchFamily="18" charset="0"/>
              </a:rPr>
              <a:t>затрудняют</a:t>
            </a:r>
            <a:r>
              <a:rPr lang="ru-RU" sz="2000" dirty="0">
                <a:latin typeface="Times New Roman" panose="02020603050405020304" pitchFamily="18" charset="0"/>
                <a:cs typeface="Times New Roman" panose="02020603050405020304" pitchFamily="18" charset="0"/>
              </a:rPr>
              <a:t> </a:t>
            </a:r>
            <a:r>
              <a:rPr lang="ru-RU" sz="2000" dirty="0" smtClean="0">
                <a:latin typeface="Times New Roman" panose="02020603050405020304" pitchFamily="18" charset="0"/>
                <a:cs typeface="Times New Roman" panose="02020603050405020304" pitchFamily="18" charset="0"/>
              </a:rPr>
              <a:t>понимание смысла</a:t>
            </a:r>
            <a:r>
              <a:rPr lang="ru-RU" sz="2000" dirty="0">
                <a:latin typeface="Times New Roman" panose="02020603050405020304" pitchFamily="18" charset="0"/>
                <a:cs typeface="Times New Roman" panose="02020603050405020304" pitchFamily="18" charset="0"/>
              </a:rPr>
              <a:t>, ставят </a:t>
            </a:r>
            <a:r>
              <a:rPr lang="ru-RU" sz="2000" dirty="0" smtClean="0">
                <a:solidFill>
                  <a:srgbClr val="FF0000"/>
                </a:solidFill>
                <a:latin typeface="Times New Roman" panose="02020603050405020304" pitchFamily="18" charset="0"/>
                <a:cs typeface="Times New Roman" panose="02020603050405020304" pitchFamily="18" charset="0"/>
              </a:rPr>
              <a:t>незачёт</a:t>
            </a:r>
            <a:r>
              <a:rPr lang="ru-RU" sz="2000" dirty="0" smtClean="0">
                <a:latin typeface="Times New Roman" panose="02020603050405020304" pitchFamily="18" charset="0"/>
                <a:cs typeface="Times New Roman" panose="02020603050405020304" pitchFamily="18" charset="0"/>
              </a:rPr>
              <a:t>, если мысль </a:t>
            </a:r>
            <a:r>
              <a:rPr lang="ru-RU" sz="2000" dirty="0">
                <a:latin typeface="Times New Roman" panose="02020603050405020304" pitchFamily="18" charset="0"/>
                <a:cs typeface="Times New Roman" panose="02020603050405020304" pitchFamily="18" charset="0"/>
              </a:rPr>
              <a:t>ясна — </a:t>
            </a:r>
            <a:r>
              <a:rPr lang="ru-RU" sz="2000" dirty="0" smtClean="0">
                <a:solidFill>
                  <a:srgbClr val="FF0000"/>
                </a:solidFill>
                <a:latin typeface="Times New Roman" panose="02020603050405020304" pitchFamily="18" charset="0"/>
                <a:cs typeface="Times New Roman" panose="02020603050405020304" pitchFamily="18" charset="0"/>
              </a:rPr>
              <a:t>зачёт</a:t>
            </a:r>
            <a:r>
              <a:rPr lang="ru-RU" sz="2000" dirty="0" smtClean="0">
                <a:latin typeface="Times New Roman" panose="02020603050405020304" pitchFamily="18" charset="0"/>
                <a:cs typeface="Times New Roman" panose="02020603050405020304" pitchFamily="18" charset="0"/>
              </a:rPr>
              <a:t>.</a:t>
            </a:r>
            <a:endParaRPr lang="ru-RU" sz="2000" dirty="0">
              <a:latin typeface="Times New Roman" panose="02020603050405020304" pitchFamily="18" charset="0"/>
              <a:cs typeface="Times New Roman" panose="02020603050405020304" pitchFamily="18" charset="0"/>
            </a:endParaRPr>
          </a:p>
          <a:p>
            <a:pPr>
              <a:lnSpc>
                <a:spcPct val="100000"/>
              </a:lnSpc>
              <a:buNone/>
            </a:pPr>
            <a:r>
              <a:rPr lang="ru-RU" sz="2000" dirty="0">
                <a:solidFill>
                  <a:srgbClr val="0070C0"/>
                </a:solidFill>
                <a:latin typeface="Times New Roman" panose="02020603050405020304" pitchFamily="18" charset="0"/>
                <a:cs typeface="Times New Roman" panose="02020603050405020304" pitchFamily="18" charset="0"/>
              </a:rPr>
              <a:t>5. </a:t>
            </a:r>
            <a:r>
              <a:rPr lang="ru-RU" sz="2000" dirty="0" smtClean="0">
                <a:solidFill>
                  <a:srgbClr val="0070C0"/>
                </a:solidFill>
                <a:latin typeface="Times New Roman" panose="02020603050405020304" pitchFamily="18" charset="0"/>
                <a:cs typeface="Times New Roman" panose="02020603050405020304" pitchFamily="18" charset="0"/>
              </a:rPr>
              <a:t>Грамотность.</a:t>
            </a:r>
            <a:endParaRPr lang="ru-RU" sz="2000" dirty="0">
              <a:solidFill>
                <a:srgbClr val="0070C0"/>
              </a:solidFill>
              <a:latin typeface="Times New Roman" panose="02020603050405020304" pitchFamily="18" charset="0"/>
              <a:cs typeface="Times New Roman" panose="02020603050405020304" pitchFamily="18" charset="0"/>
            </a:endParaRPr>
          </a:p>
          <a:p>
            <a:pPr>
              <a:lnSpc>
                <a:spcPct val="100000"/>
              </a:lnSpc>
              <a:buNone/>
            </a:pPr>
            <a:r>
              <a:rPr lang="ru-RU" sz="2000" dirty="0" smtClean="0">
                <a:latin typeface="Times New Roman" panose="02020603050405020304" pitchFamily="18" charset="0"/>
                <a:cs typeface="Times New Roman" panose="02020603050405020304" pitchFamily="18" charset="0"/>
              </a:rPr>
              <a:t>Незачёт </a:t>
            </a:r>
            <a:r>
              <a:rPr lang="ru-RU" sz="2000" dirty="0">
                <a:latin typeface="Times New Roman" panose="02020603050405020304" pitchFamily="18" charset="0"/>
                <a:cs typeface="Times New Roman" panose="02020603050405020304" pitchFamily="18" charset="0"/>
              </a:rPr>
              <a:t>поставят, если на </a:t>
            </a:r>
            <a:r>
              <a:rPr lang="ru-RU" sz="2000" dirty="0">
                <a:solidFill>
                  <a:srgbClr val="FF0000"/>
                </a:solidFill>
                <a:latin typeface="Times New Roman" panose="02020603050405020304" pitchFamily="18" charset="0"/>
                <a:cs typeface="Times New Roman" panose="02020603050405020304" pitchFamily="18" charset="0"/>
              </a:rPr>
              <a:t>100 </a:t>
            </a:r>
            <a:r>
              <a:rPr lang="ru-RU" sz="2000" dirty="0" smtClean="0">
                <a:solidFill>
                  <a:srgbClr val="FF0000"/>
                </a:solidFill>
                <a:latin typeface="Times New Roman" panose="02020603050405020304" pitchFamily="18" charset="0"/>
                <a:cs typeface="Times New Roman" panose="02020603050405020304" pitchFamily="18" charset="0"/>
              </a:rPr>
              <a:t>слов </a:t>
            </a:r>
            <a:r>
              <a:rPr lang="ru-RU" sz="2000" dirty="0" smtClean="0">
                <a:latin typeface="Times New Roman" panose="02020603050405020304" pitchFamily="18" charset="0"/>
                <a:cs typeface="Times New Roman" panose="02020603050405020304" pitchFamily="18" charset="0"/>
              </a:rPr>
              <a:t>приходится </a:t>
            </a:r>
            <a:r>
              <a:rPr lang="ru-RU" sz="2000" dirty="0">
                <a:latin typeface="Times New Roman" panose="02020603050405020304" pitchFamily="18" charset="0"/>
                <a:cs typeface="Times New Roman" panose="02020603050405020304" pitchFamily="18" charset="0"/>
              </a:rPr>
              <a:t>в сумме </a:t>
            </a:r>
            <a:r>
              <a:rPr lang="ru-RU" sz="2000" dirty="0">
                <a:solidFill>
                  <a:srgbClr val="0070C0"/>
                </a:solidFill>
                <a:latin typeface="Times New Roman" panose="02020603050405020304" pitchFamily="18" charset="0"/>
                <a:cs typeface="Times New Roman" panose="02020603050405020304" pitchFamily="18" charset="0"/>
              </a:rPr>
              <a:t>более пяти </a:t>
            </a:r>
            <a:r>
              <a:rPr lang="ru-RU" sz="2000" dirty="0" smtClean="0">
                <a:solidFill>
                  <a:srgbClr val="0070C0"/>
                </a:solidFill>
                <a:latin typeface="Times New Roman" panose="02020603050405020304" pitchFamily="18" charset="0"/>
                <a:cs typeface="Times New Roman" panose="02020603050405020304" pitchFamily="18" charset="0"/>
              </a:rPr>
              <a:t>ошибок</a:t>
            </a:r>
            <a:r>
              <a:rPr lang="ru-RU" sz="2000" dirty="0" smtClean="0">
                <a:latin typeface="Times New Roman" panose="02020603050405020304" pitchFamily="18" charset="0"/>
                <a:cs typeface="Times New Roman" panose="02020603050405020304" pitchFamily="18" charset="0"/>
              </a:rPr>
              <a:t>:</a:t>
            </a:r>
          </a:p>
          <a:p>
            <a:pPr>
              <a:lnSpc>
                <a:spcPct val="100000"/>
              </a:lnSpc>
              <a:buNone/>
            </a:pPr>
            <a:r>
              <a:rPr lang="ru-RU" sz="2000" dirty="0" smtClean="0">
                <a:latin typeface="Times New Roman" panose="02020603050405020304" pitchFamily="18" charset="0"/>
                <a:cs typeface="Times New Roman" panose="02020603050405020304" pitchFamily="18" charset="0"/>
              </a:rPr>
              <a:t>грамматических</a:t>
            </a:r>
            <a:r>
              <a:rPr lang="ru-RU" sz="2000" dirty="0">
                <a:latin typeface="Times New Roman" panose="02020603050405020304" pitchFamily="18" charset="0"/>
                <a:cs typeface="Times New Roman" panose="02020603050405020304" pitchFamily="18" charset="0"/>
              </a:rPr>
              <a:t>, </a:t>
            </a:r>
            <a:r>
              <a:rPr lang="ru-RU" sz="2000" dirty="0" smtClean="0">
                <a:latin typeface="Times New Roman" panose="02020603050405020304" pitchFamily="18" charset="0"/>
                <a:cs typeface="Times New Roman" panose="02020603050405020304" pitchFamily="18" charset="0"/>
              </a:rPr>
              <a:t>орфографических, пунктуационных</a:t>
            </a:r>
            <a:r>
              <a:rPr lang="ru-RU" sz="2000" dirty="0">
                <a:latin typeface="Times New Roman" panose="02020603050405020304" pitchFamily="18" charset="0"/>
                <a:cs typeface="Times New Roman" panose="02020603050405020304" pitchFamily="18" charset="0"/>
              </a:rPr>
              <a:t>. </a:t>
            </a:r>
          </a:p>
          <a:p>
            <a:pPr>
              <a:lnSpc>
                <a:spcPct val="100000"/>
              </a:lnSpc>
              <a:buNone/>
            </a:pPr>
            <a:r>
              <a:rPr lang="ru-RU" sz="2000" dirty="0">
                <a:latin typeface="Times New Roman" panose="02020603050405020304" pitchFamily="18" charset="0"/>
                <a:cs typeface="Times New Roman" panose="02020603050405020304" pitchFamily="18" charset="0"/>
              </a:rPr>
              <a:t>Н</a:t>
            </a:r>
            <a:r>
              <a:rPr lang="ru-RU" sz="2000" dirty="0" smtClean="0">
                <a:latin typeface="Times New Roman" panose="02020603050405020304" pitchFamily="18" charset="0"/>
                <a:cs typeface="Times New Roman" panose="02020603050405020304" pitchFamily="18" charset="0"/>
              </a:rPr>
              <a:t>а </a:t>
            </a:r>
            <a:r>
              <a:rPr lang="ru-RU" sz="2000" dirty="0">
                <a:latin typeface="Times New Roman" panose="02020603050405020304" pitchFamily="18" charset="0"/>
                <a:cs typeface="Times New Roman" panose="02020603050405020304" pitchFamily="18" charset="0"/>
              </a:rPr>
              <a:t>сочинении можно </a:t>
            </a:r>
            <a:r>
              <a:rPr lang="ru-RU" sz="2000" dirty="0" smtClean="0">
                <a:latin typeface="Times New Roman" panose="02020603050405020304" pitchFamily="18" charset="0"/>
                <a:cs typeface="Times New Roman" panose="02020603050405020304" pitchFamily="18" charset="0"/>
              </a:rPr>
              <a:t>пользоваться</a:t>
            </a:r>
          </a:p>
          <a:p>
            <a:pPr>
              <a:lnSpc>
                <a:spcPct val="100000"/>
              </a:lnSpc>
              <a:buNone/>
            </a:pPr>
            <a:r>
              <a:rPr lang="ru-RU" sz="2000" dirty="0" smtClean="0">
                <a:solidFill>
                  <a:srgbClr val="FF0000"/>
                </a:solidFill>
                <a:latin typeface="Times New Roman" panose="02020603050405020304" pitchFamily="18" charset="0"/>
                <a:cs typeface="Times New Roman" panose="02020603050405020304" pitchFamily="18" charset="0"/>
              </a:rPr>
              <a:t>орфографическим словарём</a:t>
            </a:r>
            <a:r>
              <a:rPr lang="ru-RU" sz="2000" dirty="0" smtClean="0">
                <a:latin typeface="Times New Roman" panose="02020603050405020304" pitchFamily="18" charset="0"/>
                <a:cs typeface="Times New Roman" panose="02020603050405020304" pitchFamily="18" charset="0"/>
              </a:rPr>
              <a:t>.</a:t>
            </a:r>
            <a:endParaRPr lang="ru-RU" sz="2000" dirty="0">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2"/>
          <a:stretch>
            <a:fillRect/>
          </a:stretch>
        </p:blipFill>
        <p:spPr>
          <a:xfrm>
            <a:off x="4352329" y="2593731"/>
            <a:ext cx="7742224" cy="4154365"/>
          </a:xfrm>
          <a:prstGeom prst="rect">
            <a:avLst/>
          </a:prstGeom>
          <a:ln>
            <a:noFill/>
          </a:ln>
          <a:effectLst>
            <a:outerShdw blurRad="292100" dist="139700" dir="2700000" algn="tl" rotWithShape="0">
              <a:srgbClr val="333333">
                <a:alpha val="65000"/>
              </a:srgbClr>
            </a:outerShdw>
          </a:effectLst>
        </p:spPr>
      </p:pic>
      <p:pic>
        <p:nvPicPr>
          <p:cNvPr id="5" name="Рисунок 4"/>
          <p:cNvPicPr>
            <a:picLocks noChangeAspect="1"/>
          </p:cNvPicPr>
          <p:nvPr/>
        </p:nvPicPr>
        <p:blipFill>
          <a:blip r:embed="rId3"/>
          <a:stretch>
            <a:fillRect/>
          </a:stretch>
        </p:blipFill>
        <p:spPr>
          <a:xfrm>
            <a:off x="800101" y="3333591"/>
            <a:ext cx="2731604" cy="3414505"/>
          </a:xfrm>
          <a:prstGeom prst="rect">
            <a:avLst/>
          </a:prstGeom>
          <a:ln>
            <a:noFill/>
          </a:ln>
          <a:effectLst>
            <a:outerShdw blurRad="292100" dist="139700" dir="2700000" algn="tl" rotWithShape="0">
              <a:srgbClr val="333333">
                <a:alpha val="65000"/>
              </a:srgbClr>
            </a:outerShdw>
          </a:effectLst>
        </p:spPr>
      </p:pic>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352145" y="0"/>
            <a:ext cx="10839854" cy="3579779"/>
          </a:xfrm>
        </p:spPr>
        <p:txBody>
          <a:bodyPr>
            <a:normAutofit fontScale="92500" lnSpcReduction="10000"/>
          </a:bodyPr>
          <a:lstStyle/>
          <a:p>
            <a:pPr>
              <a:lnSpc>
                <a:spcPct val="100000"/>
              </a:lnSpc>
              <a:buFont typeface="Arial" panose="020B0604020202020204" pitchFamily="34" charset="0"/>
              <a:buChar char="•"/>
            </a:pPr>
            <a:r>
              <a:rPr lang="ru-RU" sz="3200" dirty="0" smtClean="0">
                <a:solidFill>
                  <a:srgbClr val="FF0000"/>
                </a:solidFill>
                <a:latin typeface="Times New Roman" panose="02020603050405020304" pitchFamily="18" charset="0"/>
                <a:cs typeface="Times New Roman" panose="02020603050405020304" pitchFamily="18" charset="0"/>
              </a:rPr>
              <a:t>Структура </a:t>
            </a:r>
            <a:r>
              <a:rPr lang="ru-RU" sz="3200" dirty="0">
                <a:solidFill>
                  <a:srgbClr val="FF0000"/>
                </a:solidFill>
                <a:latin typeface="Times New Roman" panose="02020603050405020304" pitchFamily="18" charset="0"/>
                <a:cs typeface="Times New Roman" panose="02020603050405020304" pitchFamily="18" charset="0"/>
              </a:rPr>
              <a:t>работы. </a:t>
            </a:r>
            <a:r>
              <a:rPr lang="ru-RU" sz="3200" dirty="0" smtClean="0">
                <a:solidFill>
                  <a:srgbClr val="0070C0"/>
                </a:solidFill>
                <a:latin typeface="Times New Roman" panose="02020603050405020304" pitchFamily="18" charset="0"/>
                <a:cs typeface="Times New Roman" panose="02020603050405020304" pitchFamily="18" charset="0"/>
              </a:rPr>
              <a:t>4-5 </a:t>
            </a:r>
            <a:r>
              <a:rPr lang="ru-RU" sz="3200" dirty="0">
                <a:solidFill>
                  <a:srgbClr val="0070C0"/>
                </a:solidFill>
                <a:latin typeface="Times New Roman" panose="02020603050405020304" pitchFamily="18" charset="0"/>
                <a:cs typeface="Times New Roman" panose="02020603050405020304" pitchFamily="18" charset="0"/>
              </a:rPr>
              <a:t>абзацев</a:t>
            </a:r>
            <a:r>
              <a:rPr lang="ru-RU" sz="3200" dirty="0" smtClean="0">
                <a:solidFill>
                  <a:srgbClr val="0070C0"/>
                </a:solidFill>
                <a:latin typeface="Times New Roman" panose="02020603050405020304" pitchFamily="18" charset="0"/>
                <a:cs typeface="Times New Roman" panose="02020603050405020304" pitchFamily="18" charset="0"/>
              </a:rPr>
              <a:t>:</a:t>
            </a:r>
            <a:endParaRPr lang="ru-RU" sz="2400" dirty="0">
              <a:solidFill>
                <a:srgbClr val="0070C0"/>
              </a:solidFill>
              <a:latin typeface="Times New Roman" panose="02020603050405020304" pitchFamily="18" charset="0"/>
              <a:cs typeface="Times New Roman" panose="02020603050405020304" pitchFamily="18" charset="0"/>
            </a:endParaRPr>
          </a:p>
          <a:p>
            <a:pPr>
              <a:lnSpc>
                <a:spcPct val="100000"/>
              </a:lnSpc>
              <a:buFont typeface="Arial" panose="020B0604020202020204" pitchFamily="34" charset="0"/>
              <a:buChar char="•"/>
            </a:pPr>
            <a:r>
              <a:rPr lang="ru-RU" sz="2400" dirty="0">
                <a:latin typeface="Times New Roman" panose="02020603050405020304" pitchFamily="18" charset="0"/>
                <a:cs typeface="Times New Roman" panose="02020603050405020304" pitchFamily="18" charset="0"/>
              </a:rPr>
              <a:t> В</a:t>
            </a:r>
            <a:r>
              <a:rPr lang="ru-RU" sz="2400" dirty="0" smtClean="0">
                <a:latin typeface="Times New Roman" panose="02020603050405020304" pitchFamily="18" charset="0"/>
                <a:cs typeface="Times New Roman" panose="02020603050405020304" pitchFamily="18" charset="0"/>
              </a:rPr>
              <a:t>ступление </a:t>
            </a:r>
            <a:r>
              <a:rPr lang="ru-RU" sz="2400" dirty="0">
                <a:latin typeface="Times New Roman" panose="02020603050405020304" pitchFamily="18" charset="0"/>
                <a:cs typeface="Times New Roman" panose="02020603050405020304" pitchFamily="18" charset="0"/>
              </a:rPr>
              <a:t>(тезис, краткий ответ на вопрос темы).</a:t>
            </a:r>
          </a:p>
          <a:p>
            <a:pPr>
              <a:lnSpc>
                <a:spcPct val="100000"/>
              </a:lnSpc>
              <a:buFont typeface="Arial" panose="020B0604020202020204" pitchFamily="34" charset="0"/>
              <a:buChar char="•"/>
            </a:pPr>
            <a:r>
              <a:rPr lang="ru-RU" sz="2400" dirty="0" smtClean="0">
                <a:latin typeface="Times New Roman" panose="02020603050405020304" pitchFamily="18" charset="0"/>
                <a:cs typeface="Times New Roman" panose="02020603050405020304" pitchFamily="18" charset="0"/>
              </a:rPr>
              <a:t>Собственное </a:t>
            </a:r>
            <a:r>
              <a:rPr lang="ru-RU" sz="2400" dirty="0">
                <a:latin typeface="Times New Roman" panose="02020603050405020304" pitchFamily="18" charset="0"/>
                <a:cs typeface="Times New Roman" panose="02020603050405020304" pitchFamily="18" charset="0"/>
              </a:rPr>
              <a:t>мнение, которое нужно доказать аргументами.</a:t>
            </a:r>
          </a:p>
          <a:p>
            <a:pPr>
              <a:lnSpc>
                <a:spcPct val="100000"/>
              </a:lnSpc>
              <a:buFont typeface="Arial" panose="020B0604020202020204" pitchFamily="34" charset="0"/>
              <a:buChar char="•"/>
            </a:pPr>
            <a:r>
              <a:rPr lang="ru-RU" sz="2400" dirty="0" smtClean="0">
                <a:latin typeface="Times New Roman" panose="02020603050405020304" pitchFamily="18" charset="0"/>
                <a:cs typeface="Times New Roman" panose="02020603050405020304" pitchFamily="18" charset="0"/>
              </a:rPr>
              <a:t>Аргумент </a:t>
            </a:r>
            <a:r>
              <a:rPr lang="ru-RU" sz="2400" dirty="0">
                <a:latin typeface="Times New Roman" panose="02020603050405020304" pitchFamily="18" charset="0"/>
                <a:cs typeface="Times New Roman" panose="02020603050405020304" pitchFamily="18" charset="0"/>
              </a:rPr>
              <a:t>1 (литературный пример + пояснение, т. е. </a:t>
            </a:r>
            <a:r>
              <a:rPr lang="ru-RU" sz="2400" dirty="0" err="1">
                <a:latin typeface="Times New Roman" panose="02020603050405020304" pitchFamily="18" charset="0"/>
                <a:cs typeface="Times New Roman" panose="02020603050405020304" pitchFamily="18" charset="0"/>
              </a:rPr>
              <a:t>микровывод</a:t>
            </a:r>
            <a:r>
              <a:rPr lang="ru-RU" sz="2400" dirty="0">
                <a:latin typeface="Times New Roman" panose="02020603050405020304" pitchFamily="18" charset="0"/>
                <a:cs typeface="Times New Roman" panose="02020603050405020304" pitchFamily="18" charset="0"/>
              </a:rPr>
              <a:t>).</a:t>
            </a:r>
          </a:p>
          <a:p>
            <a:pPr>
              <a:lnSpc>
                <a:spcPct val="100000"/>
              </a:lnSpc>
              <a:buFont typeface="Arial" panose="020B0604020202020204" pitchFamily="34" charset="0"/>
              <a:buChar char="•"/>
            </a:pPr>
            <a:r>
              <a:rPr lang="ru-RU" sz="2400" dirty="0" smtClean="0">
                <a:latin typeface="Times New Roman" panose="02020603050405020304" pitchFamily="18" charset="0"/>
                <a:cs typeface="Times New Roman" panose="02020603050405020304" pitchFamily="18" charset="0"/>
              </a:rPr>
              <a:t>Аргумент </a:t>
            </a:r>
            <a:r>
              <a:rPr lang="ru-RU" sz="2400" dirty="0">
                <a:latin typeface="Times New Roman" panose="02020603050405020304" pitchFamily="18" charset="0"/>
                <a:cs typeface="Times New Roman" panose="02020603050405020304" pitchFamily="18" charset="0"/>
              </a:rPr>
              <a:t>2 (дополнительный пример или контраргумент + пояснение).</a:t>
            </a:r>
          </a:p>
          <a:p>
            <a:pPr>
              <a:lnSpc>
                <a:spcPct val="100000"/>
              </a:lnSpc>
              <a:buFont typeface="Arial" panose="020B0604020202020204" pitchFamily="34" charset="0"/>
              <a:buChar char="•"/>
            </a:pPr>
            <a:r>
              <a:rPr lang="ru-RU" sz="2400" dirty="0">
                <a:latin typeface="Times New Roman" panose="02020603050405020304" pitchFamily="18" charset="0"/>
                <a:cs typeface="Times New Roman" panose="02020603050405020304" pitchFamily="18" charset="0"/>
              </a:rPr>
              <a:t>Вывод (заключение) (итог рассуждений + личная позиция).</a:t>
            </a:r>
          </a:p>
          <a:p>
            <a:pPr>
              <a:lnSpc>
                <a:spcPct val="100000"/>
              </a:lnSpc>
              <a:buFont typeface="Arial" panose="020B0604020202020204" pitchFamily="34" charset="0"/>
              <a:buChar char="•"/>
            </a:pPr>
            <a:r>
              <a:rPr lang="ru-RU" sz="2400" dirty="0">
                <a:latin typeface="Times New Roman" panose="02020603050405020304" pitchFamily="18" charset="0"/>
                <a:cs typeface="Times New Roman" panose="02020603050405020304" pitchFamily="18" charset="0"/>
              </a:rPr>
              <a:t>Критерий засчитают, если сочинение выстроено логично и в нём есть </a:t>
            </a:r>
            <a:r>
              <a:rPr lang="ru-RU" sz="2400" dirty="0">
                <a:solidFill>
                  <a:srgbClr val="0070C0"/>
                </a:solidFill>
                <a:latin typeface="Times New Roman" panose="02020603050405020304" pitchFamily="18" charset="0"/>
                <a:cs typeface="Times New Roman" panose="02020603050405020304" pitchFamily="18" charset="0"/>
              </a:rPr>
              <a:t>абзацное членение</a:t>
            </a:r>
            <a:r>
              <a:rPr lang="ru-RU" sz="2400" dirty="0" smtClean="0">
                <a:latin typeface="Times New Roman" panose="02020603050405020304" pitchFamily="18" charset="0"/>
                <a:cs typeface="Times New Roman" panose="02020603050405020304" pitchFamily="18" charset="0"/>
              </a:rPr>
              <a:t>.</a:t>
            </a:r>
            <a:endParaRPr lang="ru-RU" sz="2400" dirty="0">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2"/>
          <a:stretch>
            <a:fillRect/>
          </a:stretch>
        </p:blipFill>
        <p:spPr>
          <a:xfrm>
            <a:off x="6989885" y="3424135"/>
            <a:ext cx="5013584" cy="3340446"/>
          </a:xfrm>
          <a:prstGeom prst="rect">
            <a:avLst/>
          </a:prstGeom>
          <a:ln>
            <a:noFill/>
          </a:ln>
          <a:effectLst>
            <a:outerShdw blurRad="292100" dist="139700" dir="2700000" algn="tl" rotWithShape="0">
              <a:srgbClr val="333333">
                <a:alpha val="65000"/>
              </a:srgbClr>
            </a:outerShdw>
          </a:effectLst>
        </p:spPr>
      </p:pic>
      <p:pic>
        <p:nvPicPr>
          <p:cNvPr id="6" name="Рисунок 5"/>
          <p:cNvPicPr>
            <a:picLocks noChangeAspect="1"/>
          </p:cNvPicPr>
          <p:nvPr/>
        </p:nvPicPr>
        <p:blipFill>
          <a:blip r:embed="rId3"/>
          <a:stretch>
            <a:fillRect/>
          </a:stretch>
        </p:blipFill>
        <p:spPr>
          <a:xfrm>
            <a:off x="293376" y="3424135"/>
            <a:ext cx="5957039" cy="333861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32243981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65370" y="0"/>
            <a:ext cx="6887183" cy="6858000"/>
          </a:xfrm>
        </p:spPr>
        <p:txBody>
          <a:bodyPr>
            <a:normAutofit/>
          </a:bodyPr>
          <a:lstStyle/>
          <a:p>
            <a:pPr>
              <a:lnSpc>
                <a:spcPct val="100000"/>
              </a:lnSpc>
              <a:buFont typeface="Arial" panose="020B0604020202020204" pitchFamily="34" charset="0"/>
              <a:buChar char="•"/>
            </a:pPr>
            <a:r>
              <a:rPr lang="ru-RU" sz="3200" dirty="0" smtClean="0">
                <a:solidFill>
                  <a:srgbClr val="FF0000"/>
                </a:solidFill>
                <a:latin typeface="Times New Roman" panose="02020603050405020304" pitchFamily="18" charset="0"/>
                <a:cs typeface="Times New Roman" panose="02020603050405020304" pitchFamily="18" charset="0"/>
              </a:rPr>
              <a:t>Важно!</a:t>
            </a:r>
          </a:p>
          <a:p>
            <a:pPr>
              <a:lnSpc>
                <a:spcPct val="100000"/>
              </a:lnSpc>
              <a:buFont typeface="Arial" panose="020B0604020202020204" pitchFamily="34" charset="0"/>
              <a:buChar char="•"/>
            </a:pPr>
            <a:endParaRPr lang="ru-RU" sz="3200" dirty="0">
              <a:solidFill>
                <a:srgbClr val="FF0000"/>
              </a:solidFill>
              <a:latin typeface="Times New Roman" panose="02020603050405020304" pitchFamily="18" charset="0"/>
              <a:cs typeface="Times New Roman" panose="02020603050405020304" pitchFamily="18" charset="0"/>
            </a:endParaRPr>
          </a:p>
          <a:p>
            <a:pPr algn="just">
              <a:lnSpc>
                <a:spcPct val="100000"/>
              </a:lnSpc>
              <a:buFont typeface="Arial" panose="020B0604020202020204" pitchFamily="34" charset="0"/>
              <a:buChar char="•"/>
            </a:pPr>
            <a:r>
              <a:rPr lang="ru-RU" sz="2400" dirty="0">
                <a:solidFill>
                  <a:srgbClr val="0070C0"/>
                </a:solidFill>
                <a:latin typeface="Times New Roman" panose="02020603050405020304" pitchFamily="18" charset="0"/>
                <a:cs typeface="Times New Roman" panose="02020603050405020304" pitchFamily="18" charset="0"/>
              </a:rPr>
              <a:t>Не отклоняйтесь </a:t>
            </a:r>
            <a:r>
              <a:rPr lang="ru-RU" sz="2400" dirty="0">
                <a:solidFill>
                  <a:schemeClr val="tx1"/>
                </a:solidFill>
                <a:latin typeface="Times New Roman" panose="02020603050405020304" pitchFamily="18" charset="0"/>
                <a:cs typeface="Times New Roman" panose="02020603050405020304" pitchFamily="18" charset="0"/>
              </a:rPr>
              <a:t>от темы. Отклонение от сформулированного вопроса ведёт к «незачёту» по критерию </a:t>
            </a:r>
            <a:r>
              <a:rPr lang="ru-RU" sz="2400" dirty="0" smtClean="0">
                <a:solidFill>
                  <a:schemeClr val="tx1"/>
                </a:solidFill>
                <a:latin typeface="Times New Roman" panose="02020603050405020304" pitchFamily="18" charset="0"/>
                <a:cs typeface="Times New Roman" panose="02020603050405020304" pitchFamily="18" charset="0"/>
              </a:rPr>
              <a:t>№1.</a:t>
            </a:r>
          </a:p>
          <a:p>
            <a:pPr algn="just">
              <a:lnSpc>
                <a:spcPct val="100000"/>
              </a:lnSpc>
              <a:buFont typeface="Arial" panose="020B0604020202020204" pitchFamily="34" charset="0"/>
              <a:buChar char="•"/>
            </a:pPr>
            <a:endParaRPr lang="ru-RU" sz="2400" dirty="0" smtClean="0">
              <a:solidFill>
                <a:schemeClr val="tx1"/>
              </a:solidFill>
              <a:latin typeface="Times New Roman" panose="02020603050405020304" pitchFamily="18" charset="0"/>
              <a:cs typeface="Times New Roman" panose="02020603050405020304" pitchFamily="18" charset="0"/>
            </a:endParaRPr>
          </a:p>
          <a:p>
            <a:pPr algn="just">
              <a:lnSpc>
                <a:spcPct val="100000"/>
              </a:lnSpc>
              <a:buFont typeface="Arial" panose="020B0604020202020204" pitchFamily="34" charset="0"/>
              <a:buChar char="•"/>
            </a:pPr>
            <a:r>
              <a:rPr lang="ru-RU" sz="2400" dirty="0">
                <a:solidFill>
                  <a:srgbClr val="0070C0"/>
                </a:solidFill>
                <a:latin typeface="Times New Roman" panose="02020603050405020304" pitchFamily="18" charset="0"/>
                <a:cs typeface="Times New Roman" panose="02020603050405020304" pitchFamily="18" charset="0"/>
              </a:rPr>
              <a:t>Не искажайте </a:t>
            </a:r>
            <a:r>
              <a:rPr lang="ru-RU" sz="2400" dirty="0">
                <a:solidFill>
                  <a:schemeClr val="tx1"/>
                </a:solidFill>
                <a:latin typeface="Times New Roman" panose="02020603050405020304" pitchFamily="18" charset="0"/>
                <a:cs typeface="Times New Roman" panose="02020603050405020304" pitchFamily="18" charset="0"/>
              </a:rPr>
              <a:t>содержание произведений. «Незачёт» ставится, если сочинение написано без привлечения литературного материала или с существенным искажением его содержания</a:t>
            </a:r>
            <a:r>
              <a:rPr lang="ru-RU" sz="2400" dirty="0" smtClean="0">
                <a:solidFill>
                  <a:schemeClr val="tx1"/>
                </a:solidFill>
                <a:latin typeface="Times New Roman" panose="02020603050405020304" pitchFamily="18" charset="0"/>
                <a:cs typeface="Times New Roman" panose="02020603050405020304" pitchFamily="18" charset="0"/>
              </a:rPr>
              <a:t>.</a:t>
            </a:r>
          </a:p>
          <a:p>
            <a:pPr algn="just">
              <a:lnSpc>
                <a:spcPct val="100000"/>
              </a:lnSpc>
              <a:buFont typeface="Arial" panose="020B0604020202020204" pitchFamily="34" charset="0"/>
              <a:buChar char="•"/>
            </a:pPr>
            <a:endParaRPr lang="ru-RU" sz="2400" dirty="0" smtClean="0">
              <a:solidFill>
                <a:schemeClr val="tx1"/>
              </a:solidFill>
              <a:latin typeface="Times New Roman" panose="02020603050405020304" pitchFamily="18" charset="0"/>
              <a:cs typeface="Times New Roman" panose="02020603050405020304" pitchFamily="18" charset="0"/>
            </a:endParaRPr>
          </a:p>
          <a:p>
            <a:pPr algn="just">
              <a:lnSpc>
                <a:spcPct val="100000"/>
              </a:lnSpc>
              <a:buFont typeface="Arial" panose="020B0604020202020204" pitchFamily="34" charset="0"/>
              <a:buChar char="•"/>
            </a:pPr>
            <a:r>
              <a:rPr lang="ru-RU" sz="2400" dirty="0">
                <a:solidFill>
                  <a:schemeClr val="tx1"/>
                </a:solidFill>
                <a:latin typeface="Times New Roman" panose="02020603050405020304" pitchFamily="18" charset="0"/>
                <a:cs typeface="Times New Roman" panose="02020603050405020304" pitchFamily="18" charset="0"/>
              </a:rPr>
              <a:t>Проверяйте </a:t>
            </a:r>
            <a:r>
              <a:rPr lang="ru-RU" sz="2400" dirty="0">
                <a:solidFill>
                  <a:srgbClr val="0070C0"/>
                </a:solidFill>
                <a:latin typeface="Times New Roman" panose="02020603050405020304" pitchFamily="18" charset="0"/>
                <a:cs typeface="Times New Roman" panose="02020603050405020304" pitchFamily="18" charset="0"/>
              </a:rPr>
              <a:t>грамотность</a:t>
            </a:r>
            <a:r>
              <a:rPr lang="ru-RU" sz="2400" dirty="0">
                <a:solidFill>
                  <a:schemeClr val="tx1"/>
                </a:solidFill>
                <a:latin typeface="Times New Roman" panose="02020603050405020304" pitchFamily="18" charset="0"/>
                <a:cs typeface="Times New Roman" panose="02020603050405020304" pitchFamily="18" charset="0"/>
              </a:rPr>
              <a:t>. Старайтесь избегать речевых и грамматических ошибок, особенно в ключевых аргументах</a:t>
            </a:r>
            <a:r>
              <a:rPr lang="ru-RU" sz="2400" dirty="0" smtClean="0">
                <a:solidFill>
                  <a:schemeClr val="tx1"/>
                </a:solidFill>
                <a:latin typeface="Times New Roman" panose="02020603050405020304" pitchFamily="18" charset="0"/>
                <a:cs typeface="Times New Roman" panose="02020603050405020304" pitchFamily="18" charset="0"/>
              </a:rPr>
              <a:t>.</a:t>
            </a:r>
            <a:endParaRPr lang="ru-RU" sz="2400" dirty="0">
              <a:solidFill>
                <a:schemeClr val="tx1"/>
              </a:solidFill>
              <a:latin typeface="Times New Roman" panose="02020603050405020304" pitchFamily="18" charset="0"/>
              <a:cs typeface="Times New Roman" panose="02020603050405020304" pitchFamily="18" charset="0"/>
            </a:endParaRPr>
          </a:p>
        </p:txBody>
      </p:sp>
      <p:pic>
        <p:nvPicPr>
          <p:cNvPr id="5" name="Рисунок 4"/>
          <p:cNvPicPr>
            <a:picLocks noChangeAspect="1"/>
          </p:cNvPicPr>
          <p:nvPr/>
        </p:nvPicPr>
        <p:blipFill>
          <a:blip r:embed="rId2"/>
          <a:stretch>
            <a:fillRect/>
          </a:stretch>
        </p:blipFill>
        <p:spPr>
          <a:xfrm>
            <a:off x="7140102" y="112611"/>
            <a:ext cx="4974583" cy="663277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91180832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12192000" cy="931985"/>
          </a:xfrm>
        </p:spPr>
        <p:txBody>
          <a:bodyPr anchor="t">
            <a:noAutofit/>
          </a:bodyPr>
          <a:lstStyle/>
          <a:p>
            <a:pPr algn="ctr"/>
            <a:r>
              <a:rPr lang="ru-RU" sz="2400" b="0" dirty="0">
                <a:solidFill>
                  <a:srgbClr val="FF0000"/>
                </a:solidFill>
                <a:latin typeface="Times New Roman" panose="02020603050405020304" pitchFamily="18" charset="0"/>
                <a:cs typeface="Times New Roman" panose="02020603050405020304" pitchFamily="18" charset="0"/>
              </a:rPr>
              <a:t>В </a:t>
            </a:r>
            <a:r>
              <a:rPr lang="ru-RU" sz="2400" b="0" dirty="0" smtClean="0">
                <a:solidFill>
                  <a:srgbClr val="FF0000"/>
                </a:solidFill>
                <a:latin typeface="Times New Roman" panose="02020603050405020304" pitchFamily="18" charset="0"/>
                <a:cs typeface="Times New Roman" panose="02020603050405020304" pitchFamily="18" charset="0"/>
              </a:rPr>
              <a:t>2026/27 </a:t>
            </a:r>
            <a:r>
              <a:rPr lang="ru-RU" sz="2400" b="0" dirty="0">
                <a:solidFill>
                  <a:srgbClr val="FF0000"/>
                </a:solidFill>
                <a:latin typeface="Times New Roman" panose="02020603050405020304" pitchFamily="18" charset="0"/>
                <a:cs typeface="Times New Roman" panose="02020603050405020304" pitchFamily="18" charset="0"/>
              </a:rPr>
              <a:t>учебном году на экзамене </a:t>
            </a:r>
            <a:r>
              <a:rPr lang="ru-RU" sz="2400" b="0" dirty="0" smtClean="0">
                <a:solidFill>
                  <a:srgbClr val="FF0000"/>
                </a:solidFill>
                <a:latin typeface="Times New Roman" panose="02020603050405020304" pitchFamily="18" charset="0"/>
                <a:cs typeface="Times New Roman" panose="02020603050405020304" pitchFamily="18" charset="0"/>
              </a:rPr>
              <a:t>будут </a:t>
            </a:r>
            <a:r>
              <a:rPr lang="ru-RU" sz="2400" b="0" dirty="0">
                <a:solidFill>
                  <a:srgbClr val="FF0000"/>
                </a:solidFill>
                <a:latin typeface="Times New Roman" panose="02020603050405020304" pitchFamily="18" charset="0"/>
                <a:cs typeface="Times New Roman" panose="02020603050405020304" pitchFamily="18" charset="0"/>
              </a:rPr>
              <a:t>темы, которые уже использовались в прошлые годы (в закрытом банке ФИПИ их </a:t>
            </a:r>
            <a:r>
              <a:rPr lang="ru-RU" sz="2400" b="0" dirty="0" smtClean="0">
                <a:solidFill>
                  <a:srgbClr val="FF0000"/>
                </a:solidFill>
                <a:latin typeface="Times New Roman" panose="02020603050405020304" pitchFamily="18" charset="0"/>
                <a:cs typeface="Times New Roman" panose="02020603050405020304" pitchFamily="18" charset="0"/>
              </a:rPr>
              <a:t>около двух тысяч).</a:t>
            </a:r>
            <a:endParaRPr lang="ru-RU" sz="2400" b="0" dirty="0">
              <a:solidFill>
                <a:srgbClr val="FF0000"/>
              </a:solidFill>
              <a:latin typeface="Times New Roman" panose="02020603050405020304" pitchFamily="18" charset="0"/>
              <a:cs typeface="Times New Roman" panose="02020603050405020304" pitchFamily="18" charset="0"/>
            </a:endParaRPr>
          </a:p>
        </p:txBody>
      </p:sp>
      <p:sp>
        <p:nvSpPr>
          <p:cNvPr id="3" name="Содержимое 2"/>
          <p:cNvSpPr>
            <a:spLocks noGrp="1"/>
          </p:cNvSpPr>
          <p:nvPr>
            <p:ph idx="1"/>
          </p:nvPr>
        </p:nvSpPr>
        <p:spPr>
          <a:xfrm>
            <a:off x="109904" y="1213338"/>
            <a:ext cx="12082096" cy="5551243"/>
          </a:xfrm>
        </p:spPr>
        <p:txBody>
          <a:bodyPr>
            <a:normAutofit lnSpcReduction="10000"/>
          </a:bodyPr>
          <a:lstStyle/>
          <a:p>
            <a:pPr>
              <a:lnSpc>
                <a:spcPct val="100000"/>
              </a:lnSpc>
              <a:buFont typeface="Arial" panose="020B0604020202020204" pitchFamily="34" charset="0"/>
              <a:buChar char="•"/>
            </a:pPr>
            <a:r>
              <a:rPr lang="ru-RU" sz="2400" dirty="0">
                <a:latin typeface="Times New Roman" panose="02020603050405020304" pitchFamily="18" charset="0"/>
                <a:cs typeface="Times New Roman" panose="02020603050405020304" pitchFamily="18" charset="0"/>
              </a:rPr>
              <a:t>1. </a:t>
            </a:r>
            <a:r>
              <a:rPr lang="ru-RU" sz="2400" dirty="0">
                <a:solidFill>
                  <a:srgbClr val="0070C0"/>
                </a:solidFill>
                <a:latin typeface="Times New Roman" panose="02020603050405020304" pitchFamily="18" charset="0"/>
                <a:cs typeface="Times New Roman" panose="02020603050405020304" pitchFamily="18" charset="0"/>
              </a:rPr>
              <a:t>Духовно-нравственные ориентиры в жизни </a:t>
            </a:r>
            <a:r>
              <a:rPr lang="ru-RU" sz="2400" dirty="0" smtClean="0">
                <a:solidFill>
                  <a:srgbClr val="0070C0"/>
                </a:solidFill>
                <a:latin typeface="Times New Roman" panose="02020603050405020304" pitchFamily="18" charset="0"/>
                <a:cs typeface="Times New Roman" panose="02020603050405020304" pitchFamily="18" charset="0"/>
              </a:rPr>
              <a:t>человека.</a:t>
            </a:r>
            <a:r>
              <a:rPr lang="ru-RU" sz="2400" dirty="0">
                <a:solidFill>
                  <a:srgbClr val="0070C0"/>
                </a:solidFill>
                <a:latin typeface="Times New Roman" panose="02020603050405020304" pitchFamily="18" charset="0"/>
                <a:cs typeface="Times New Roman" panose="02020603050405020304" pitchFamily="18" charset="0"/>
              </a:rPr>
              <a:t/>
            </a:r>
            <a:br>
              <a:rPr lang="ru-RU" sz="2400" dirty="0">
                <a:solidFill>
                  <a:srgbClr val="0070C0"/>
                </a:solidFill>
                <a:latin typeface="Times New Roman" panose="02020603050405020304" pitchFamily="18" charset="0"/>
                <a:cs typeface="Times New Roman" panose="02020603050405020304" pitchFamily="18" charset="0"/>
              </a:rPr>
            </a:br>
            <a:r>
              <a:rPr lang="ru-RU" sz="2400" dirty="0">
                <a:latin typeface="Times New Roman" panose="02020603050405020304" pitchFamily="18" charset="0"/>
                <a:cs typeface="Times New Roman" panose="02020603050405020304" pitchFamily="18" charset="0"/>
              </a:rPr>
              <a:t>1.1. Внутренний мир человека и его личностные </a:t>
            </a:r>
            <a:r>
              <a:rPr lang="ru-RU" sz="2400" dirty="0" smtClean="0">
                <a:latin typeface="Times New Roman" panose="02020603050405020304" pitchFamily="18" charset="0"/>
                <a:cs typeface="Times New Roman" panose="02020603050405020304" pitchFamily="18" charset="0"/>
              </a:rPr>
              <a:t>качества.</a:t>
            </a:r>
            <a:r>
              <a:rPr lang="ru-RU" sz="2400" dirty="0">
                <a:latin typeface="Times New Roman" panose="02020603050405020304" pitchFamily="18" charset="0"/>
                <a:cs typeface="Times New Roman" panose="02020603050405020304" pitchFamily="18" charset="0"/>
              </a:rPr>
              <a:t/>
            </a:r>
            <a:br>
              <a:rPr lang="ru-RU" sz="2400" dirty="0">
                <a:latin typeface="Times New Roman" panose="02020603050405020304" pitchFamily="18" charset="0"/>
                <a:cs typeface="Times New Roman" panose="02020603050405020304" pitchFamily="18" charset="0"/>
              </a:rPr>
            </a:br>
            <a:r>
              <a:rPr lang="ru-RU" sz="2400" dirty="0">
                <a:latin typeface="Times New Roman" panose="02020603050405020304" pitchFamily="18" charset="0"/>
                <a:cs typeface="Times New Roman" panose="02020603050405020304" pitchFamily="18" charset="0"/>
              </a:rPr>
              <a:t>1.2. Отношение человека к другому человеку (окружению), нравственные идеалы и выбор между добром и </a:t>
            </a:r>
            <a:r>
              <a:rPr lang="ru-RU" sz="2400" dirty="0" smtClean="0">
                <a:latin typeface="Times New Roman" panose="02020603050405020304" pitchFamily="18" charset="0"/>
                <a:cs typeface="Times New Roman" panose="02020603050405020304" pitchFamily="18" charset="0"/>
              </a:rPr>
              <a:t>злом.</a:t>
            </a:r>
            <a:r>
              <a:rPr lang="ru-RU" sz="2400" dirty="0">
                <a:latin typeface="Times New Roman" panose="02020603050405020304" pitchFamily="18" charset="0"/>
                <a:cs typeface="Times New Roman" panose="02020603050405020304" pitchFamily="18" charset="0"/>
              </a:rPr>
              <a:t/>
            </a:r>
            <a:br>
              <a:rPr lang="ru-RU" sz="2400" dirty="0">
                <a:latin typeface="Times New Roman" panose="02020603050405020304" pitchFamily="18" charset="0"/>
                <a:cs typeface="Times New Roman" panose="02020603050405020304" pitchFamily="18" charset="0"/>
              </a:rPr>
            </a:br>
            <a:r>
              <a:rPr lang="ru-RU" sz="2400" dirty="0">
                <a:latin typeface="Times New Roman" panose="02020603050405020304" pitchFamily="18" charset="0"/>
                <a:cs typeface="Times New Roman" panose="02020603050405020304" pitchFamily="18" charset="0"/>
              </a:rPr>
              <a:t>1.3. Познание человеком самого </a:t>
            </a:r>
            <a:r>
              <a:rPr lang="ru-RU" sz="2400" dirty="0" smtClean="0">
                <a:latin typeface="Times New Roman" panose="02020603050405020304" pitchFamily="18" charset="0"/>
                <a:cs typeface="Times New Roman" panose="02020603050405020304" pitchFamily="18" charset="0"/>
              </a:rPr>
              <a:t>себя.</a:t>
            </a:r>
            <a:r>
              <a:rPr lang="ru-RU" sz="2400" dirty="0">
                <a:latin typeface="Times New Roman" panose="02020603050405020304" pitchFamily="18" charset="0"/>
                <a:cs typeface="Times New Roman" panose="02020603050405020304" pitchFamily="18" charset="0"/>
              </a:rPr>
              <a:t/>
            </a:r>
            <a:br>
              <a:rPr lang="ru-RU" sz="2400" dirty="0">
                <a:latin typeface="Times New Roman" panose="02020603050405020304" pitchFamily="18" charset="0"/>
                <a:cs typeface="Times New Roman" panose="02020603050405020304" pitchFamily="18" charset="0"/>
              </a:rPr>
            </a:br>
            <a:r>
              <a:rPr lang="ru-RU" sz="2400" dirty="0">
                <a:latin typeface="Times New Roman" panose="02020603050405020304" pitchFamily="18" charset="0"/>
                <a:cs typeface="Times New Roman" panose="02020603050405020304" pitchFamily="18" charset="0"/>
              </a:rPr>
              <a:t>1.4. Свобода человека и </a:t>
            </a:r>
            <a:r>
              <a:rPr lang="ru-RU" sz="2400" dirty="0" smtClean="0">
                <a:latin typeface="Times New Roman" panose="02020603050405020304" pitchFamily="18" charset="0"/>
                <a:cs typeface="Times New Roman" panose="02020603050405020304" pitchFamily="18" charset="0"/>
              </a:rPr>
              <a:t>её ограничения.</a:t>
            </a:r>
          </a:p>
          <a:p>
            <a:pPr>
              <a:lnSpc>
                <a:spcPct val="100000"/>
              </a:lnSpc>
              <a:buFont typeface="Arial" panose="020B0604020202020204" pitchFamily="34" charset="0"/>
              <a:buChar char="•"/>
            </a:pPr>
            <a:r>
              <a:rPr lang="ru-RU" sz="2400" dirty="0" smtClean="0">
                <a:latin typeface="Times New Roman" panose="02020603050405020304" pitchFamily="18" charset="0"/>
                <a:cs typeface="Times New Roman" panose="02020603050405020304" pitchFamily="18" charset="0"/>
              </a:rPr>
              <a:t>2</a:t>
            </a:r>
            <a:r>
              <a:rPr lang="ru-RU" sz="2400" dirty="0">
                <a:latin typeface="Times New Roman" panose="02020603050405020304" pitchFamily="18" charset="0"/>
                <a:cs typeface="Times New Roman" panose="02020603050405020304" pitchFamily="18" charset="0"/>
              </a:rPr>
              <a:t>. </a:t>
            </a:r>
            <a:r>
              <a:rPr lang="ru-RU" sz="2400" dirty="0">
                <a:solidFill>
                  <a:srgbClr val="0070C0"/>
                </a:solidFill>
                <a:latin typeface="Times New Roman" panose="02020603050405020304" pitchFamily="18" charset="0"/>
                <a:cs typeface="Times New Roman" panose="02020603050405020304" pitchFamily="18" charset="0"/>
              </a:rPr>
              <a:t>Семья, общество, Отечество в жизни </a:t>
            </a:r>
            <a:r>
              <a:rPr lang="ru-RU" sz="2400" dirty="0" smtClean="0">
                <a:solidFill>
                  <a:srgbClr val="0070C0"/>
                </a:solidFill>
                <a:latin typeface="Times New Roman" panose="02020603050405020304" pitchFamily="18" charset="0"/>
                <a:cs typeface="Times New Roman" panose="02020603050405020304" pitchFamily="18" charset="0"/>
              </a:rPr>
              <a:t>человека.</a:t>
            </a:r>
            <a:r>
              <a:rPr lang="ru-RU" sz="2400" dirty="0">
                <a:solidFill>
                  <a:srgbClr val="0070C0"/>
                </a:solidFill>
                <a:latin typeface="Times New Roman" panose="02020603050405020304" pitchFamily="18" charset="0"/>
                <a:cs typeface="Times New Roman" panose="02020603050405020304" pitchFamily="18" charset="0"/>
              </a:rPr>
              <a:t/>
            </a:r>
            <a:br>
              <a:rPr lang="ru-RU" sz="2400" dirty="0">
                <a:solidFill>
                  <a:srgbClr val="0070C0"/>
                </a:solidFill>
                <a:latin typeface="Times New Roman" panose="02020603050405020304" pitchFamily="18" charset="0"/>
                <a:cs typeface="Times New Roman" panose="02020603050405020304" pitchFamily="18" charset="0"/>
              </a:rPr>
            </a:br>
            <a:r>
              <a:rPr lang="ru-RU" sz="2400" dirty="0">
                <a:latin typeface="Times New Roman" panose="02020603050405020304" pitchFamily="18" charset="0"/>
                <a:cs typeface="Times New Roman" panose="02020603050405020304" pitchFamily="18" charset="0"/>
              </a:rPr>
              <a:t>2.1. Семья, род; семейные ценности и </a:t>
            </a:r>
            <a:r>
              <a:rPr lang="ru-RU" sz="2400" dirty="0" smtClean="0">
                <a:latin typeface="Times New Roman" panose="02020603050405020304" pitchFamily="18" charset="0"/>
                <a:cs typeface="Times New Roman" panose="02020603050405020304" pitchFamily="18" charset="0"/>
              </a:rPr>
              <a:t>традиции.</a:t>
            </a:r>
            <a:r>
              <a:rPr lang="ru-RU" sz="2400" dirty="0">
                <a:latin typeface="Times New Roman" panose="02020603050405020304" pitchFamily="18" charset="0"/>
                <a:cs typeface="Times New Roman" panose="02020603050405020304" pitchFamily="18" charset="0"/>
              </a:rPr>
              <a:t/>
            </a:r>
            <a:br>
              <a:rPr lang="ru-RU" sz="2400" dirty="0">
                <a:latin typeface="Times New Roman" panose="02020603050405020304" pitchFamily="18" charset="0"/>
                <a:cs typeface="Times New Roman" panose="02020603050405020304" pitchFamily="18" charset="0"/>
              </a:rPr>
            </a:br>
            <a:r>
              <a:rPr lang="ru-RU" sz="2400" dirty="0">
                <a:latin typeface="Times New Roman" panose="02020603050405020304" pitchFamily="18" charset="0"/>
                <a:cs typeface="Times New Roman" panose="02020603050405020304" pitchFamily="18" charset="0"/>
              </a:rPr>
              <a:t>2.2. Человек и </a:t>
            </a:r>
            <a:r>
              <a:rPr lang="ru-RU" sz="2400" dirty="0" smtClean="0">
                <a:latin typeface="Times New Roman" panose="02020603050405020304" pitchFamily="18" charset="0"/>
                <a:cs typeface="Times New Roman" panose="02020603050405020304" pitchFamily="18" charset="0"/>
              </a:rPr>
              <a:t>общество.</a:t>
            </a:r>
            <a:r>
              <a:rPr lang="ru-RU" sz="2400" dirty="0">
                <a:latin typeface="Times New Roman" panose="02020603050405020304" pitchFamily="18" charset="0"/>
                <a:cs typeface="Times New Roman" panose="02020603050405020304" pitchFamily="18" charset="0"/>
              </a:rPr>
              <a:t/>
            </a:r>
            <a:br>
              <a:rPr lang="ru-RU" sz="2400" dirty="0">
                <a:latin typeface="Times New Roman" panose="02020603050405020304" pitchFamily="18" charset="0"/>
                <a:cs typeface="Times New Roman" panose="02020603050405020304" pitchFamily="18" charset="0"/>
              </a:rPr>
            </a:br>
            <a:r>
              <a:rPr lang="ru-RU" sz="2400" dirty="0">
                <a:latin typeface="Times New Roman" panose="02020603050405020304" pitchFamily="18" charset="0"/>
                <a:cs typeface="Times New Roman" panose="02020603050405020304" pitchFamily="18" charset="0"/>
              </a:rPr>
              <a:t>2.3. Родина, государство, гражданская </a:t>
            </a:r>
            <a:r>
              <a:rPr lang="ru-RU" sz="2400" dirty="0" smtClean="0">
                <a:latin typeface="Times New Roman" panose="02020603050405020304" pitchFamily="18" charset="0"/>
                <a:cs typeface="Times New Roman" panose="02020603050405020304" pitchFamily="18" charset="0"/>
              </a:rPr>
              <a:t>позиция</a:t>
            </a:r>
          </a:p>
          <a:p>
            <a:pPr marL="0" indent="0">
              <a:lnSpc>
                <a:spcPct val="100000"/>
              </a:lnSpc>
              <a:buNone/>
            </a:pPr>
            <a:r>
              <a:rPr lang="ru-RU" sz="2400" dirty="0">
                <a:latin typeface="Times New Roman" panose="02020603050405020304" pitchFamily="18" charset="0"/>
                <a:cs typeface="Times New Roman" panose="02020603050405020304" pitchFamily="18" charset="0"/>
              </a:rPr>
              <a:t> </a:t>
            </a:r>
            <a:r>
              <a:rPr lang="ru-RU" sz="2400" dirty="0" smtClean="0">
                <a:latin typeface="Times New Roman" panose="02020603050405020304" pitchFamily="18" charset="0"/>
                <a:cs typeface="Times New Roman" panose="02020603050405020304" pitchFamily="18" charset="0"/>
              </a:rPr>
              <a:t>  человека, традиции.</a:t>
            </a:r>
            <a:endParaRPr lang="ru-RU" sz="2400" dirty="0">
              <a:latin typeface="Times New Roman" panose="02020603050405020304" pitchFamily="18" charset="0"/>
              <a:cs typeface="Times New Roman" panose="02020603050405020304" pitchFamily="18" charset="0"/>
            </a:endParaRPr>
          </a:p>
          <a:p>
            <a:pPr>
              <a:lnSpc>
                <a:spcPct val="100000"/>
              </a:lnSpc>
              <a:buFont typeface="Arial" panose="020B0604020202020204" pitchFamily="34" charset="0"/>
              <a:buChar char="•"/>
            </a:pPr>
            <a:r>
              <a:rPr lang="ru-RU" sz="2400" dirty="0">
                <a:latin typeface="Times New Roman" panose="02020603050405020304" pitchFamily="18" charset="0"/>
                <a:cs typeface="Times New Roman" panose="02020603050405020304" pitchFamily="18" charset="0"/>
              </a:rPr>
              <a:t>3. </a:t>
            </a:r>
            <a:r>
              <a:rPr lang="ru-RU" sz="2400" dirty="0">
                <a:solidFill>
                  <a:srgbClr val="0070C0"/>
                </a:solidFill>
                <a:latin typeface="Times New Roman" panose="02020603050405020304" pitchFamily="18" charset="0"/>
                <a:cs typeface="Times New Roman" panose="02020603050405020304" pitchFamily="18" charset="0"/>
              </a:rPr>
              <a:t>Природа и культура в жизни </a:t>
            </a:r>
            <a:r>
              <a:rPr lang="ru-RU" sz="2400" dirty="0" smtClean="0">
                <a:solidFill>
                  <a:srgbClr val="0070C0"/>
                </a:solidFill>
                <a:latin typeface="Times New Roman" panose="02020603050405020304" pitchFamily="18" charset="0"/>
                <a:cs typeface="Times New Roman" panose="02020603050405020304" pitchFamily="18" charset="0"/>
              </a:rPr>
              <a:t>человека.</a:t>
            </a:r>
            <a:r>
              <a:rPr lang="ru-RU" sz="2400" dirty="0">
                <a:solidFill>
                  <a:srgbClr val="0070C0"/>
                </a:solidFill>
                <a:latin typeface="Times New Roman" panose="02020603050405020304" pitchFamily="18" charset="0"/>
                <a:cs typeface="Times New Roman" panose="02020603050405020304" pitchFamily="18" charset="0"/>
              </a:rPr>
              <a:t/>
            </a:r>
            <a:br>
              <a:rPr lang="ru-RU" sz="2400" dirty="0">
                <a:solidFill>
                  <a:srgbClr val="0070C0"/>
                </a:solidFill>
                <a:latin typeface="Times New Roman" panose="02020603050405020304" pitchFamily="18" charset="0"/>
                <a:cs typeface="Times New Roman" panose="02020603050405020304" pitchFamily="18" charset="0"/>
              </a:rPr>
            </a:br>
            <a:r>
              <a:rPr lang="ru-RU" sz="2400" dirty="0">
                <a:latin typeface="Times New Roman" panose="02020603050405020304" pitchFamily="18" charset="0"/>
                <a:cs typeface="Times New Roman" panose="02020603050405020304" pitchFamily="18" charset="0"/>
              </a:rPr>
              <a:t>3.1. Природа и </a:t>
            </a:r>
            <a:r>
              <a:rPr lang="ru-RU" sz="2400" dirty="0" smtClean="0">
                <a:latin typeface="Times New Roman" panose="02020603050405020304" pitchFamily="18" charset="0"/>
                <a:cs typeface="Times New Roman" panose="02020603050405020304" pitchFamily="18" charset="0"/>
              </a:rPr>
              <a:t>человек.</a:t>
            </a:r>
            <a:r>
              <a:rPr lang="ru-RU" sz="2400" dirty="0">
                <a:latin typeface="Times New Roman" panose="02020603050405020304" pitchFamily="18" charset="0"/>
                <a:cs typeface="Times New Roman" panose="02020603050405020304" pitchFamily="18" charset="0"/>
              </a:rPr>
              <a:t/>
            </a:r>
            <a:br>
              <a:rPr lang="ru-RU" sz="2400" dirty="0">
                <a:latin typeface="Times New Roman" panose="02020603050405020304" pitchFamily="18" charset="0"/>
                <a:cs typeface="Times New Roman" panose="02020603050405020304" pitchFamily="18" charset="0"/>
              </a:rPr>
            </a:br>
            <a:r>
              <a:rPr lang="ru-RU" sz="2400" dirty="0">
                <a:latin typeface="Times New Roman" panose="02020603050405020304" pitchFamily="18" charset="0"/>
                <a:cs typeface="Times New Roman" panose="02020603050405020304" pitchFamily="18" charset="0"/>
              </a:rPr>
              <a:t>3.2. Наука и </a:t>
            </a:r>
            <a:r>
              <a:rPr lang="ru-RU" sz="2400" dirty="0" smtClean="0">
                <a:latin typeface="Times New Roman" panose="02020603050405020304" pitchFamily="18" charset="0"/>
                <a:cs typeface="Times New Roman" panose="02020603050405020304" pitchFamily="18" charset="0"/>
              </a:rPr>
              <a:t>человек.</a:t>
            </a:r>
            <a:r>
              <a:rPr lang="ru-RU" sz="2400" dirty="0">
                <a:latin typeface="Times New Roman" panose="02020603050405020304" pitchFamily="18" charset="0"/>
                <a:cs typeface="Times New Roman" panose="02020603050405020304" pitchFamily="18" charset="0"/>
              </a:rPr>
              <a:t/>
            </a:r>
            <a:br>
              <a:rPr lang="ru-RU" sz="2400" dirty="0">
                <a:latin typeface="Times New Roman" panose="02020603050405020304" pitchFamily="18" charset="0"/>
                <a:cs typeface="Times New Roman" panose="02020603050405020304" pitchFamily="18" charset="0"/>
              </a:rPr>
            </a:br>
            <a:r>
              <a:rPr lang="ru-RU" sz="2400" dirty="0">
                <a:latin typeface="Times New Roman" panose="02020603050405020304" pitchFamily="18" charset="0"/>
                <a:cs typeface="Times New Roman" panose="02020603050405020304" pitchFamily="18" charset="0"/>
              </a:rPr>
              <a:t>3.3. Искусство и </a:t>
            </a:r>
            <a:r>
              <a:rPr lang="ru-RU" sz="2400" dirty="0" smtClean="0">
                <a:latin typeface="Times New Roman" panose="02020603050405020304" pitchFamily="18" charset="0"/>
                <a:cs typeface="Times New Roman" panose="02020603050405020304" pitchFamily="18" charset="0"/>
              </a:rPr>
              <a:t>человек.</a:t>
            </a:r>
            <a:endParaRPr lang="ru-RU" sz="2400" dirty="0">
              <a:latin typeface="Times New Roman" panose="02020603050405020304" pitchFamily="18" charset="0"/>
              <a:cs typeface="Times New Roman" panose="02020603050405020304" pitchFamily="18" charset="0"/>
            </a:endParaRPr>
          </a:p>
        </p:txBody>
      </p:sp>
      <p:pic>
        <p:nvPicPr>
          <p:cNvPr id="5" name="Рисунок 4"/>
          <p:cNvPicPr>
            <a:picLocks noChangeAspect="1"/>
          </p:cNvPicPr>
          <p:nvPr/>
        </p:nvPicPr>
        <p:blipFill>
          <a:blip r:embed="rId2"/>
          <a:stretch>
            <a:fillRect/>
          </a:stretch>
        </p:blipFill>
        <p:spPr>
          <a:xfrm>
            <a:off x="7089746" y="3450070"/>
            <a:ext cx="5007534" cy="331451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58759245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12192000" cy="753688"/>
          </a:xfrm>
        </p:spPr>
        <p:txBody>
          <a:bodyPr anchor="t"/>
          <a:lstStyle/>
          <a:p>
            <a:pPr algn="ctr"/>
            <a:r>
              <a:rPr lang="ru-RU" b="0" dirty="0" smtClean="0">
                <a:solidFill>
                  <a:srgbClr val="FF0000"/>
                </a:solidFill>
                <a:latin typeface="Times New Roman" panose="02020603050405020304" pitchFamily="18" charset="0"/>
                <a:cs typeface="Times New Roman" panose="02020603050405020304" pitchFamily="18" charset="0"/>
              </a:rPr>
              <a:t>Объяснения </a:t>
            </a:r>
            <a:r>
              <a:rPr lang="ru-RU" b="0" dirty="0">
                <a:solidFill>
                  <a:srgbClr val="FF0000"/>
                </a:solidFill>
                <a:latin typeface="Times New Roman" panose="02020603050405020304" pitchFamily="18" charset="0"/>
                <a:cs typeface="Times New Roman" panose="02020603050405020304" pitchFamily="18" charset="0"/>
              </a:rPr>
              <a:t>к разделам тем итогового </a:t>
            </a:r>
            <a:r>
              <a:rPr lang="ru-RU" b="0" dirty="0" smtClean="0">
                <a:solidFill>
                  <a:srgbClr val="FF0000"/>
                </a:solidFill>
                <a:latin typeface="Times New Roman" panose="02020603050405020304" pitchFamily="18" charset="0"/>
                <a:cs typeface="Times New Roman" panose="02020603050405020304" pitchFamily="18" charset="0"/>
              </a:rPr>
              <a:t>сочинения.</a:t>
            </a:r>
            <a:endParaRPr lang="ru-RU" b="0" dirty="0">
              <a:solidFill>
                <a:srgbClr val="FF0000"/>
              </a:solidFill>
              <a:latin typeface="Times New Roman" panose="02020603050405020304" pitchFamily="18" charset="0"/>
              <a:cs typeface="Times New Roman" panose="02020603050405020304" pitchFamily="18" charset="0"/>
            </a:endParaRPr>
          </a:p>
        </p:txBody>
      </p:sp>
      <p:sp>
        <p:nvSpPr>
          <p:cNvPr id="5" name="Содержимое 4"/>
          <p:cNvSpPr>
            <a:spLocks noGrp="1"/>
          </p:cNvSpPr>
          <p:nvPr>
            <p:ph idx="1"/>
          </p:nvPr>
        </p:nvSpPr>
        <p:spPr>
          <a:xfrm>
            <a:off x="219808" y="753688"/>
            <a:ext cx="11972192" cy="6104312"/>
          </a:xfrm>
        </p:spPr>
        <p:txBody>
          <a:bodyPr>
            <a:normAutofit/>
          </a:bodyPr>
          <a:lstStyle/>
          <a:p>
            <a:pPr fontAlgn="base">
              <a:buNone/>
            </a:pPr>
            <a:r>
              <a:rPr lang="ru-RU" sz="2400" dirty="0">
                <a:solidFill>
                  <a:srgbClr val="0070C0"/>
                </a:solidFill>
                <a:latin typeface="Times New Roman" panose="02020603050405020304" pitchFamily="18" charset="0"/>
                <a:cs typeface="Times New Roman" panose="02020603050405020304" pitchFamily="18" charset="0"/>
              </a:rPr>
              <a:t>Раздел 1. Духовно-нравственные ориентиры в жизни </a:t>
            </a:r>
            <a:r>
              <a:rPr lang="ru-RU" sz="2400" dirty="0" smtClean="0">
                <a:solidFill>
                  <a:srgbClr val="0070C0"/>
                </a:solidFill>
                <a:latin typeface="Times New Roman" panose="02020603050405020304" pitchFamily="18" charset="0"/>
                <a:cs typeface="Times New Roman" panose="02020603050405020304" pitchFamily="18" charset="0"/>
              </a:rPr>
              <a:t>человека.</a:t>
            </a:r>
            <a:endParaRPr lang="ru-RU" sz="2400" dirty="0">
              <a:solidFill>
                <a:srgbClr val="0070C0"/>
              </a:solidFill>
              <a:latin typeface="Times New Roman" panose="02020603050405020304" pitchFamily="18" charset="0"/>
              <a:cs typeface="Times New Roman" panose="02020603050405020304" pitchFamily="18" charset="0"/>
            </a:endParaRPr>
          </a:p>
          <a:p>
            <a:pPr marL="0" indent="0" fontAlgn="base">
              <a:buNone/>
            </a:pPr>
            <a:r>
              <a:rPr lang="ru-RU" sz="2400" dirty="0">
                <a:solidFill>
                  <a:srgbClr val="00B050"/>
                </a:solidFill>
                <a:latin typeface="Times New Roman" panose="02020603050405020304" pitchFamily="18" charset="0"/>
                <a:cs typeface="Times New Roman" panose="02020603050405020304" pitchFamily="18" charset="0"/>
              </a:rPr>
              <a:t>Темы этого </a:t>
            </a:r>
            <a:r>
              <a:rPr lang="ru-RU" sz="2400" dirty="0" smtClean="0">
                <a:solidFill>
                  <a:srgbClr val="00B050"/>
                </a:solidFill>
                <a:latin typeface="Times New Roman" panose="02020603050405020304" pitchFamily="18" charset="0"/>
                <a:cs typeface="Times New Roman" panose="02020603050405020304" pitchFamily="18" charset="0"/>
              </a:rPr>
              <a:t>раздела:</a:t>
            </a:r>
            <a:endParaRPr lang="ru-RU" sz="2400" dirty="0">
              <a:latin typeface="Times New Roman" panose="02020603050405020304" pitchFamily="18" charset="0"/>
              <a:cs typeface="Times New Roman" panose="02020603050405020304" pitchFamily="18" charset="0"/>
            </a:endParaRPr>
          </a:p>
          <a:p>
            <a:pPr fontAlgn="base">
              <a:buFont typeface="Arial" panose="020B0604020202020204" pitchFamily="34" charset="0"/>
              <a:buChar char="•"/>
            </a:pPr>
            <a:r>
              <a:rPr lang="ru-RU" sz="2400" dirty="0" smtClean="0">
                <a:latin typeface="Times New Roman" panose="02020603050405020304" pitchFamily="18" charset="0"/>
                <a:cs typeface="Times New Roman" panose="02020603050405020304" pitchFamily="18" charset="0"/>
              </a:rPr>
              <a:t>связаны </a:t>
            </a:r>
            <a:r>
              <a:rPr lang="ru-RU" sz="2400" dirty="0">
                <a:latin typeface="Times New Roman" panose="02020603050405020304" pitchFamily="18" charset="0"/>
                <a:cs typeface="Times New Roman" panose="02020603050405020304" pitchFamily="18" charset="0"/>
              </a:rPr>
              <a:t>с вопросами, которые человек задаёт себе сам, в том </a:t>
            </a:r>
            <a:r>
              <a:rPr lang="ru-RU" sz="2400" dirty="0" smtClean="0">
                <a:latin typeface="Times New Roman" panose="02020603050405020304" pitchFamily="18" charset="0"/>
                <a:cs typeface="Times New Roman" panose="02020603050405020304" pitchFamily="18" charset="0"/>
              </a:rPr>
              <a:t>числе, делая нравственный выбор;</a:t>
            </a:r>
            <a:endParaRPr lang="ru-RU" sz="2400" dirty="0">
              <a:latin typeface="Times New Roman" panose="02020603050405020304" pitchFamily="18" charset="0"/>
              <a:cs typeface="Times New Roman" panose="02020603050405020304" pitchFamily="18" charset="0"/>
            </a:endParaRPr>
          </a:p>
          <a:p>
            <a:pPr fontAlgn="base">
              <a:buFont typeface="Arial" panose="020B0604020202020204" pitchFamily="34" charset="0"/>
              <a:buChar char="•"/>
            </a:pPr>
            <a:r>
              <a:rPr lang="ru-RU" sz="2400" dirty="0" smtClean="0">
                <a:latin typeface="Times New Roman" panose="02020603050405020304" pitchFamily="18" charset="0"/>
                <a:cs typeface="Times New Roman" panose="02020603050405020304" pitchFamily="18" charset="0"/>
              </a:rPr>
              <a:t>нацеливают </a:t>
            </a:r>
            <a:r>
              <a:rPr lang="ru-RU" sz="2400" dirty="0">
                <a:latin typeface="Times New Roman" panose="02020603050405020304" pitchFamily="18" charset="0"/>
                <a:cs typeface="Times New Roman" panose="02020603050405020304" pitchFamily="18" charset="0"/>
              </a:rPr>
              <a:t>на рассуждение о нравственных идеалах и моральных нормах, сиюминутном и вечном, добре и зле, о свободе и </a:t>
            </a:r>
            <a:r>
              <a:rPr lang="ru-RU" sz="2400" dirty="0" smtClean="0">
                <a:latin typeface="Times New Roman" panose="02020603050405020304" pitchFamily="18" charset="0"/>
                <a:cs typeface="Times New Roman" panose="02020603050405020304" pitchFamily="18" charset="0"/>
              </a:rPr>
              <a:t>ответственности;</a:t>
            </a:r>
            <a:endParaRPr lang="ru-RU" sz="2400" dirty="0">
              <a:latin typeface="Times New Roman" panose="02020603050405020304" pitchFamily="18" charset="0"/>
              <a:cs typeface="Times New Roman" panose="02020603050405020304" pitchFamily="18" charset="0"/>
            </a:endParaRPr>
          </a:p>
          <a:p>
            <a:pPr fontAlgn="base">
              <a:buFont typeface="Arial" panose="020B0604020202020204" pitchFamily="34" charset="0"/>
              <a:buChar char="•"/>
            </a:pPr>
            <a:r>
              <a:rPr lang="ru-RU" sz="2400" dirty="0" smtClean="0">
                <a:latin typeface="Times New Roman" panose="02020603050405020304" pitchFamily="18" charset="0"/>
                <a:cs typeface="Times New Roman" panose="02020603050405020304" pitchFamily="18" charset="0"/>
              </a:rPr>
              <a:t>касаются </a:t>
            </a:r>
            <a:r>
              <a:rPr lang="ru-RU" sz="2400" dirty="0">
                <a:latin typeface="Times New Roman" panose="02020603050405020304" pitchFamily="18" charset="0"/>
                <a:cs typeface="Times New Roman" panose="02020603050405020304" pitchFamily="18" charset="0"/>
              </a:rPr>
              <a:t>размышлений о смысле жизни, гуманном и антигуманном поступках, их мотивах, причинах внутреннего разлада и об угрызениях </a:t>
            </a:r>
            <a:r>
              <a:rPr lang="ru-RU" sz="2400" dirty="0" smtClean="0">
                <a:latin typeface="Times New Roman" panose="02020603050405020304" pitchFamily="18" charset="0"/>
                <a:cs typeface="Times New Roman" panose="02020603050405020304" pitchFamily="18" charset="0"/>
              </a:rPr>
              <a:t>совести;</a:t>
            </a:r>
            <a:endParaRPr lang="ru-RU" sz="2400" dirty="0">
              <a:latin typeface="Times New Roman" panose="02020603050405020304" pitchFamily="18" charset="0"/>
              <a:cs typeface="Times New Roman" panose="02020603050405020304" pitchFamily="18" charset="0"/>
            </a:endParaRPr>
          </a:p>
          <a:p>
            <a:pPr fontAlgn="base">
              <a:buFont typeface="Arial" panose="020B0604020202020204" pitchFamily="34" charset="0"/>
              <a:buChar char="•"/>
            </a:pPr>
            <a:r>
              <a:rPr lang="ru-RU" sz="2400" dirty="0" smtClean="0">
                <a:latin typeface="Times New Roman" panose="02020603050405020304" pitchFamily="18" charset="0"/>
                <a:cs typeface="Times New Roman" panose="02020603050405020304" pitchFamily="18" charset="0"/>
              </a:rPr>
              <a:t>позволяют </a:t>
            </a:r>
            <a:r>
              <a:rPr lang="ru-RU" sz="2400" dirty="0">
                <a:latin typeface="Times New Roman" panose="02020603050405020304" pitchFamily="18" charset="0"/>
                <a:cs typeface="Times New Roman" panose="02020603050405020304" pitchFamily="18" charset="0"/>
              </a:rPr>
              <a:t>задуматься об образе жизни человека, о выборе им жизненного пути, значимой цели и средствах её достижения, любви и </a:t>
            </a:r>
            <a:r>
              <a:rPr lang="ru-RU" sz="2400" dirty="0" smtClean="0">
                <a:latin typeface="Times New Roman" panose="02020603050405020304" pitchFamily="18" charset="0"/>
                <a:cs typeface="Times New Roman" panose="02020603050405020304" pitchFamily="18" charset="0"/>
              </a:rPr>
              <a:t>дружбе;</a:t>
            </a:r>
            <a:endParaRPr lang="ru-RU" sz="2400" dirty="0">
              <a:latin typeface="Times New Roman" panose="02020603050405020304" pitchFamily="18" charset="0"/>
              <a:cs typeface="Times New Roman" panose="02020603050405020304" pitchFamily="18" charset="0"/>
            </a:endParaRPr>
          </a:p>
          <a:p>
            <a:pPr fontAlgn="base">
              <a:buFont typeface="Arial" panose="020B0604020202020204" pitchFamily="34" charset="0"/>
              <a:buChar char="•"/>
            </a:pPr>
            <a:r>
              <a:rPr lang="ru-RU" sz="2400" dirty="0" smtClean="0">
                <a:latin typeface="Times New Roman" panose="02020603050405020304" pitchFamily="18" charset="0"/>
                <a:cs typeface="Times New Roman" panose="02020603050405020304" pitchFamily="18" charset="0"/>
              </a:rPr>
              <a:t>побуждают </a:t>
            </a:r>
            <a:r>
              <a:rPr lang="ru-RU" sz="2400" dirty="0">
                <a:latin typeface="Times New Roman" panose="02020603050405020304" pitchFamily="18" charset="0"/>
                <a:cs typeface="Times New Roman" panose="02020603050405020304" pitchFamily="18" charset="0"/>
              </a:rPr>
              <a:t>к самоанализу, осмыслению опыта других людей (или поступков литературных героев), стремящихся понять себя.</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одержимое 4"/>
          <p:cNvSpPr>
            <a:spLocks noGrp="1"/>
          </p:cNvSpPr>
          <p:nvPr>
            <p:ph idx="1"/>
          </p:nvPr>
        </p:nvSpPr>
        <p:spPr>
          <a:xfrm>
            <a:off x="184638" y="79131"/>
            <a:ext cx="12007362" cy="6611815"/>
          </a:xfrm>
        </p:spPr>
        <p:txBody>
          <a:bodyPr/>
          <a:lstStyle/>
          <a:p>
            <a:pPr fontAlgn="base">
              <a:buNone/>
            </a:pPr>
            <a:r>
              <a:rPr lang="ru-RU" sz="3200" dirty="0">
                <a:solidFill>
                  <a:srgbClr val="0070C0"/>
                </a:solidFill>
                <a:latin typeface="Times New Roman" panose="02020603050405020304" pitchFamily="18" charset="0"/>
                <a:cs typeface="Times New Roman" panose="02020603050405020304" pitchFamily="18" charset="0"/>
              </a:rPr>
              <a:t>Раздел 2. Семья, общество, Отечество в жизни </a:t>
            </a:r>
            <a:r>
              <a:rPr lang="ru-RU" sz="3200" dirty="0" smtClean="0">
                <a:solidFill>
                  <a:srgbClr val="0070C0"/>
                </a:solidFill>
                <a:latin typeface="Times New Roman" panose="02020603050405020304" pitchFamily="18" charset="0"/>
                <a:cs typeface="Times New Roman" panose="02020603050405020304" pitchFamily="18" charset="0"/>
              </a:rPr>
              <a:t>человека.</a:t>
            </a:r>
            <a:endParaRPr lang="ru-RU" sz="3200" dirty="0">
              <a:solidFill>
                <a:srgbClr val="0070C0"/>
              </a:solidFill>
              <a:latin typeface="Times New Roman" panose="02020603050405020304" pitchFamily="18" charset="0"/>
              <a:cs typeface="Times New Roman" panose="02020603050405020304" pitchFamily="18" charset="0"/>
            </a:endParaRPr>
          </a:p>
          <a:p>
            <a:pPr marL="0" indent="0" fontAlgn="base">
              <a:buClr>
                <a:srgbClr val="C00000"/>
              </a:buClr>
              <a:buNone/>
            </a:pPr>
            <a:endParaRPr lang="ru-RU" sz="2400" dirty="0" smtClean="0">
              <a:solidFill>
                <a:srgbClr val="00B050"/>
              </a:solidFill>
              <a:latin typeface="Times New Roman" panose="02020603050405020304" pitchFamily="18" charset="0"/>
              <a:cs typeface="Times New Roman" panose="02020603050405020304" pitchFamily="18" charset="0"/>
            </a:endParaRPr>
          </a:p>
          <a:p>
            <a:pPr marL="0" indent="0" fontAlgn="base">
              <a:buClr>
                <a:srgbClr val="C00000"/>
              </a:buClr>
              <a:buNone/>
            </a:pPr>
            <a:r>
              <a:rPr lang="ru-RU" sz="2400" dirty="0" smtClean="0">
                <a:solidFill>
                  <a:srgbClr val="00B050"/>
                </a:solidFill>
                <a:latin typeface="Times New Roman" panose="02020603050405020304" pitchFamily="18" charset="0"/>
                <a:cs typeface="Times New Roman" panose="02020603050405020304" pitchFamily="18" charset="0"/>
              </a:rPr>
              <a:t>Темы </a:t>
            </a:r>
            <a:r>
              <a:rPr lang="ru-RU" sz="2400" dirty="0">
                <a:solidFill>
                  <a:srgbClr val="00B050"/>
                </a:solidFill>
                <a:latin typeface="Times New Roman" panose="02020603050405020304" pitchFamily="18" charset="0"/>
                <a:cs typeface="Times New Roman" panose="02020603050405020304" pitchFamily="18" charset="0"/>
              </a:rPr>
              <a:t>этого </a:t>
            </a:r>
            <a:r>
              <a:rPr lang="ru-RU" sz="2400" dirty="0" smtClean="0">
                <a:solidFill>
                  <a:srgbClr val="00B050"/>
                </a:solidFill>
                <a:latin typeface="Times New Roman" panose="02020603050405020304" pitchFamily="18" charset="0"/>
                <a:cs typeface="Times New Roman" panose="02020603050405020304" pitchFamily="18" charset="0"/>
              </a:rPr>
              <a:t>раздела:</a:t>
            </a:r>
            <a:endParaRPr lang="ru-RU" sz="2400" dirty="0">
              <a:latin typeface="Times New Roman" panose="02020603050405020304" pitchFamily="18" charset="0"/>
              <a:cs typeface="Times New Roman" panose="02020603050405020304" pitchFamily="18" charset="0"/>
            </a:endParaRPr>
          </a:p>
          <a:p>
            <a:pPr fontAlgn="base">
              <a:buClr>
                <a:srgbClr val="C00000"/>
              </a:buClr>
              <a:buFont typeface="Arial" panose="020B0604020202020204" pitchFamily="34" charset="0"/>
              <a:buChar char="•"/>
            </a:pPr>
            <a:r>
              <a:rPr lang="ru-RU" sz="2400" dirty="0" smtClean="0">
                <a:latin typeface="Times New Roman" panose="02020603050405020304" pitchFamily="18" charset="0"/>
                <a:cs typeface="Times New Roman" panose="02020603050405020304" pitchFamily="18" charset="0"/>
              </a:rPr>
              <a:t>связаны </a:t>
            </a:r>
            <a:r>
              <a:rPr lang="ru-RU" sz="2400" dirty="0">
                <a:latin typeface="Times New Roman" panose="02020603050405020304" pitchFamily="18" charset="0"/>
                <a:cs typeface="Times New Roman" panose="02020603050405020304" pitchFamily="18" charset="0"/>
              </a:rPr>
              <a:t>со взглядом на человека как представителя семьи, </a:t>
            </a:r>
            <a:r>
              <a:rPr lang="ru-RU" sz="2400" dirty="0" smtClean="0">
                <a:latin typeface="Times New Roman" panose="02020603050405020304" pitchFamily="18" charset="0"/>
                <a:cs typeface="Times New Roman" panose="02020603050405020304" pitchFamily="18" charset="0"/>
              </a:rPr>
              <a:t>общества</a:t>
            </a:r>
            <a:r>
              <a:rPr lang="ru-RU" sz="2400" dirty="0">
                <a:latin typeface="Times New Roman" panose="02020603050405020304" pitchFamily="18" charset="0"/>
                <a:cs typeface="Times New Roman" panose="02020603050405020304" pitchFamily="18" charset="0"/>
              </a:rPr>
              <a:t>, народа, поколения, </a:t>
            </a:r>
            <a:r>
              <a:rPr lang="ru-RU" sz="2400" dirty="0" smtClean="0">
                <a:latin typeface="Times New Roman" panose="02020603050405020304" pitchFamily="18" charset="0"/>
                <a:cs typeface="Times New Roman" panose="02020603050405020304" pitchFamily="18" charset="0"/>
              </a:rPr>
              <a:t>эпохи;</a:t>
            </a:r>
            <a:endParaRPr lang="ru-RU" sz="2400" dirty="0">
              <a:latin typeface="Times New Roman" panose="02020603050405020304" pitchFamily="18" charset="0"/>
              <a:cs typeface="Times New Roman" panose="02020603050405020304" pitchFamily="18" charset="0"/>
            </a:endParaRPr>
          </a:p>
          <a:p>
            <a:pPr fontAlgn="base">
              <a:buClr>
                <a:srgbClr val="C00000"/>
              </a:buClr>
              <a:buFont typeface="Arial" panose="020B0604020202020204" pitchFamily="34" charset="0"/>
              <a:buChar char="•"/>
            </a:pPr>
            <a:r>
              <a:rPr lang="ru-RU" sz="2400" dirty="0" smtClean="0">
                <a:latin typeface="Times New Roman" panose="02020603050405020304" pitchFamily="18" charset="0"/>
                <a:cs typeface="Times New Roman" panose="02020603050405020304" pitchFamily="18" charset="0"/>
              </a:rPr>
              <a:t>нацеливают </a:t>
            </a:r>
            <a:r>
              <a:rPr lang="ru-RU" sz="2400" dirty="0">
                <a:latin typeface="Times New Roman" panose="02020603050405020304" pitchFamily="18" charset="0"/>
                <a:cs typeface="Times New Roman" panose="02020603050405020304" pitchFamily="18" charset="0"/>
              </a:rPr>
              <a:t>на размышление о семейных и общественных ценностях, традициях и обычаях, межличностных отношениях и влиянии среды на </a:t>
            </a:r>
            <a:r>
              <a:rPr lang="ru-RU" sz="2400" dirty="0" smtClean="0">
                <a:latin typeface="Times New Roman" panose="02020603050405020304" pitchFamily="18" charset="0"/>
                <a:cs typeface="Times New Roman" panose="02020603050405020304" pitchFamily="18" charset="0"/>
              </a:rPr>
              <a:t>человека;</a:t>
            </a:r>
            <a:endParaRPr lang="ru-RU" sz="2400" dirty="0">
              <a:latin typeface="Times New Roman" panose="02020603050405020304" pitchFamily="18" charset="0"/>
              <a:cs typeface="Times New Roman" panose="02020603050405020304" pitchFamily="18" charset="0"/>
            </a:endParaRPr>
          </a:p>
          <a:p>
            <a:pPr fontAlgn="base">
              <a:buClr>
                <a:srgbClr val="C00000"/>
              </a:buClr>
              <a:buFont typeface="Arial" panose="020B0604020202020204" pitchFamily="34" charset="0"/>
              <a:buChar char="•"/>
            </a:pPr>
            <a:r>
              <a:rPr lang="ru-RU" sz="2400" dirty="0" smtClean="0">
                <a:latin typeface="Times New Roman" panose="02020603050405020304" pitchFamily="18" charset="0"/>
                <a:cs typeface="Times New Roman" panose="02020603050405020304" pitchFamily="18" charset="0"/>
              </a:rPr>
              <a:t>касаются </a:t>
            </a:r>
            <a:r>
              <a:rPr lang="ru-RU" sz="2400" dirty="0">
                <a:latin typeface="Times New Roman" panose="02020603050405020304" pitchFamily="18" charset="0"/>
                <a:cs typeface="Times New Roman" panose="02020603050405020304" pitchFamily="18" charset="0"/>
              </a:rPr>
              <a:t>вопросов исторического времени, гражданских идеалов, важности сохранения исторической памяти, роли личности в </a:t>
            </a:r>
            <a:r>
              <a:rPr lang="ru-RU" sz="2400" dirty="0" smtClean="0">
                <a:latin typeface="Times New Roman" panose="02020603050405020304" pitchFamily="18" charset="0"/>
                <a:cs typeface="Times New Roman" panose="02020603050405020304" pitchFamily="18" charset="0"/>
              </a:rPr>
              <a:t>истории;</a:t>
            </a:r>
            <a:endParaRPr lang="ru-RU" sz="2400" dirty="0">
              <a:latin typeface="Times New Roman" panose="02020603050405020304" pitchFamily="18" charset="0"/>
              <a:cs typeface="Times New Roman" panose="02020603050405020304" pitchFamily="18" charset="0"/>
            </a:endParaRPr>
          </a:p>
          <a:p>
            <a:pPr fontAlgn="base">
              <a:buClr>
                <a:srgbClr val="C00000"/>
              </a:buClr>
              <a:buFont typeface="Arial" panose="020B0604020202020204" pitchFamily="34" charset="0"/>
              <a:buChar char="•"/>
            </a:pPr>
            <a:r>
              <a:rPr lang="ru-RU" sz="2400" dirty="0" smtClean="0">
                <a:latin typeface="Times New Roman" panose="02020603050405020304" pitchFamily="18" charset="0"/>
                <a:cs typeface="Times New Roman" panose="02020603050405020304" pitchFamily="18" charset="0"/>
              </a:rPr>
              <a:t>позволяют </a:t>
            </a:r>
            <a:r>
              <a:rPr lang="ru-RU" sz="2400" dirty="0">
                <a:latin typeface="Times New Roman" panose="02020603050405020304" pitchFamily="18" charset="0"/>
                <a:cs typeface="Times New Roman" panose="02020603050405020304" pitchFamily="18" charset="0"/>
              </a:rPr>
              <a:t>задуматься о славе и бесславии, личном и общественном, своём вкладе в </a:t>
            </a:r>
            <a:r>
              <a:rPr lang="ru-RU" sz="2400" dirty="0" smtClean="0">
                <a:latin typeface="Times New Roman" panose="02020603050405020304" pitchFamily="18" charset="0"/>
                <a:cs typeface="Times New Roman" panose="02020603050405020304" pitchFamily="18" charset="0"/>
              </a:rPr>
              <a:t>общественную жизнь;</a:t>
            </a:r>
            <a:endParaRPr lang="ru-RU" sz="2400" dirty="0">
              <a:latin typeface="Times New Roman" panose="02020603050405020304" pitchFamily="18" charset="0"/>
              <a:cs typeface="Times New Roman" panose="02020603050405020304" pitchFamily="18" charset="0"/>
            </a:endParaRPr>
          </a:p>
          <a:p>
            <a:pPr fontAlgn="base">
              <a:buClr>
                <a:srgbClr val="C00000"/>
              </a:buClr>
              <a:buFont typeface="Arial" panose="020B0604020202020204" pitchFamily="34" charset="0"/>
              <a:buChar char="•"/>
            </a:pPr>
            <a:r>
              <a:rPr lang="ru-RU" sz="2400" dirty="0" smtClean="0">
                <a:latin typeface="Times New Roman" panose="02020603050405020304" pitchFamily="18" charset="0"/>
                <a:cs typeface="Times New Roman" panose="02020603050405020304" pitchFamily="18" charset="0"/>
              </a:rPr>
              <a:t>побуждают </a:t>
            </a:r>
            <a:r>
              <a:rPr lang="ru-RU" sz="2400" dirty="0">
                <a:latin typeface="Times New Roman" panose="02020603050405020304" pitchFamily="18" charset="0"/>
                <a:cs typeface="Times New Roman" panose="02020603050405020304" pitchFamily="18" charset="0"/>
              </a:rPr>
              <a:t>рассуждать об образовании и о воспитании, споре поколений и об общественном благополучии, о народном подвиге и направлениях развития общества</a:t>
            </a:r>
            <a:r>
              <a:rPr lang="ru-RU" sz="2400" dirty="0" smtClean="0">
                <a:latin typeface="Times New Roman" panose="02020603050405020304" pitchFamily="18" charset="0"/>
                <a:cs typeface="Times New Roman" panose="02020603050405020304" pitchFamily="18" charset="0"/>
              </a:rPr>
              <a:t>.</a:t>
            </a:r>
            <a:endParaRPr lang="ru-RU" sz="2400" dirty="0">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Содержимое 5"/>
          <p:cNvSpPr>
            <a:spLocks noGrp="1"/>
          </p:cNvSpPr>
          <p:nvPr>
            <p:ph idx="1"/>
          </p:nvPr>
        </p:nvSpPr>
        <p:spPr>
          <a:xfrm>
            <a:off x="184638" y="96715"/>
            <a:ext cx="12007362" cy="6444762"/>
          </a:xfrm>
        </p:spPr>
        <p:txBody>
          <a:bodyPr/>
          <a:lstStyle/>
          <a:p>
            <a:pPr fontAlgn="base">
              <a:buNone/>
            </a:pPr>
            <a:r>
              <a:rPr lang="ru-RU" sz="3200" dirty="0">
                <a:solidFill>
                  <a:srgbClr val="0070C0"/>
                </a:solidFill>
                <a:latin typeface="Times New Roman" panose="02020603050405020304" pitchFamily="18" charset="0"/>
                <a:cs typeface="Times New Roman" panose="02020603050405020304" pitchFamily="18" charset="0"/>
              </a:rPr>
              <a:t>Раздел 3. Природа и культура в жизни </a:t>
            </a:r>
            <a:r>
              <a:rPr lang="ru-RU" sz="3200" dirty="0" smtClean="0">
                <a:solidFill>
                  <a:srgbClr val="0070C0"/>
                </a:solidFill>
                <a:latin typeface="Times New Roman" panose="02020603050405020304" pitchFamily="18" charset="0"/>
                <a:cs typeface="Times New Roman" panose="02020603050405020304" pitchFamily="18" charset="0"/>
              </a:rPr>
              <a:t>человека.</a:t>
            </a:r>
            <a:endParaRPr lang="ru-RU" sz="3200" dirty="0">
              <a:solidFill>
                <a:srgbClr val="0070C0"/>
              </a:solidFill>
              <a:latin typeface="Times New Roman" panose="02020603050405020304" pitchFamily="18" charset="0"/>
              <a:cs typeface="Times New Roman" panose="02020603050405020304" pitchFamily="18" charset="0"/>
            </a:endParaRPr>
          </a:p>
          <a:p>
            <a:pPr marL="0" indent="0" fontAlgn="base">
              <a:buNone/>
            </a:pPr>
            <a:endParaRPr lang="ru-RU" sz="2400" dirty="0" smtClean="0">
              <a:solidFill>
                <a:srgbClr val="00B050"/>
              </a:solidFill>
              <a:latin typeface="Times New Roman" panose="02020603050405020304" pitchFamily="18" charset="0"/>
              <a:cs typeface="Times New Roman" panose="02020603050405020304" pitchFamily="18" charset="0"/>
            </a:endParaRPr>
          </a:p>
          <a:p>
            <a:pPr marL="0" indent="0" fontAlgn="base">
              <a:buNone/>
            </a:pPr>
            <a:r>
              <a:rPr lang="ru-RU" sz="2400" dirty="0" smtClean="0">
                <a:solidFill>
                  <a:srgbClr val="00B050"/>
                </a:solidFill>
                <a:latin typeface="Times New Roman" panose="02020603050405020304" pitchFamily="18" charset="0"/>
                <a:cs typeface="Times New Roman" panose="02020603050405020304" pitchFamily="18" charset="0"/>
              </a:rPr>
              <a:t>Темы </a:t>
            </a:r>
            <a:r>
              <a:rPr lang="ru-RU" sz="2400" dirty="0">
                <a:solidFill>
                  <a:srgbClr val="00B050"/>
                </a:solidFill>
                <a:latin typeface="Times New Roman" panose="02020603050405020304" pitchFamily="18" charset="0"/>
                <a:cs typeface="Times New Roman" panose="02020603050405020304" pitchFamily="18" charset="0"/>
              </a:rPr>
              <a:t>этого </a:t>
            </a:r>
            <a:r>
              <a:rPr lang="ru-RU" sz="2400" dirty="0" smtClean="0">
                <a:solidFill>
                  <a:srgbClr val="00B050"/>
                </a:solidFill>
                <a:latin typeface="Times New Roman" panose="02020603050405020304" pitchFamily="18" charset="0"/>
                <a:cs typeface="Times New Roman" panose="02020603050405020304" pitchFamily="18" charset="0"/>
              </a:rPr>
              <a:t>раздела:</a:t>
            </a:r>
            <a:endParaRPr lang="ru-RU" sz="2400" dirty="0">
              <a:latin typeface="Times New Roman" panose="02020603050405020304" pitchFamily="18" charset="0"/>
              <a:cs typeface="Times New Roman" panose="02020603050405020304" pitchFamily="18" charset="0"/>
            </a:endParaRPr>
          </a:p>
          <a:p>
            <a:pPr fontAlgn="base">
              <a:buFont typeface="Arial" panose="020B0604020202020204" pitchFamily="34" charset="0"/>
              <a:buChar char="•"/>
            </a:pPr>
            <a:r>
              <a:rPr lang="ru-RU" sz="2400" dirty="0" smtClean="0">
                <a:latin typeface="Times New Roman" panose="02020603050405020304" pitchFamily="18" charset="0"/>
                <a:cs typeface="Times New Roman" panose="02020603050405020304" pitchFamily="18" charset="0"/>
              </a:rPr>
              <a:t>связаны </a:t>
            </a:r>
            <a:r>
              <a:rPr lang="ru-RU" sz="2400" dirty="0">
                <a:latin typeface="Times New Roman" panose="02020603050405020304" pitchFamily="18" charset="0"/>
                <a:cs typeface="Times New Roman" panose="02020603050405020304" pitchFamily="18" charset="0"/>
              </a:rPr>
              <a:t>с философскими, социальными, этическими, эстетическими проблемами, вопросами </a:t>
            </a:r>
            <a:r>
              <a:rPr lang="ru-RU" sz="2400" dirty="0" smtClean="0">
                <a:latin typeface="Times New Roman" panose="02020603050405020304" pitchFamily="18" charset="0"/>
                <a:cs typeface="Times New Roman" panose="02020603050405020304" pitchFamily="18" charset="0"/>
              </a:rPr>
              <a:t>экологии;</a:t>
            </a:r>
            <a:endParaRPr lang="ru-RU" sz="2400" dirty="0">
              <a:latin typeface="Times New Roman" panose="02020603050405020304" pitchFamily="18" charset="0"/>
              <a:cs typeface="Times New Roman" panose="02020603050405020304" pitchFamily="18" charset="0"/>
            </a:endParaRPr>
          </a:p>
          <a:p>
            <a:pPr fontAlgn="base">
              <a:buFont typeface="Arial" panose="020B0604020202020204" pitchFamily="34" charset="0"/>
              <a:buChar char="•"/>
            </a:pPr>
            <a:r>
              <a:rPr lang="ru-RU" sz="2400" dirty="0" smtClean="0">
                <a:latin typeface="Times New Roman" panose="02020603050405020304" pitchFamily="18" charset="0"/>
                <a:cs typeface="Times New Roman" panose="02020603050405020304" pitchFamily="18" charset="0"/>
              </a:rPr>
              <a:t>нацеливают </a:t>
            </a:r>
            <a:r>
              <a:rPr lang="ru-RU" sz="2400" dirty="0">
                <a:latin typeface="Times New Roman" panose="02020603050405020304" pitchFamily="18" charset="0"/>
                <a:cs typeface="Times New Roman" panose="02020603050405020304" pitchFamily="18" charset="0"/>
              </a:rPr>
              <a:t>на рассуждение об искусстве и науке, о феномене таланта, ценности художественного творчества и научного поиска, о собственных предпочтениях или интересах в области искусства и </a:t>
            </a:r>
            <a:r>
              <a:rPr lang="ru-RU" sz="2400" dirty="0" smtClean="0">
                <a:latin typeface="Times New Roman" panose="02020603050405020304" pitchFamily="18" charset="0"/>
                <a:cs typeface="Times New Roman" panose="02020603050405020304" pitchFamily="18" charset="0"/>
              </a:rPr>
              <a:t>науки;</a:t>
            </a:r>
            <a:endParaRPr lang="ru-RU" sz="2400" dirty="0">
              <a:latin typeface="Times New Roman" panose="02020603050405020304" pitchFamily="18" charset="0"/>
              <a:cs typeface="Times New Roman" panose="02020603050405020304" pitchFamily="18" charset="0"/>
            </a:endParaRPr>
          </a:p>
          <a:p>
            <a:pPr fontAlgn="base">
              <a:buFont typeface="Arial" panose="020B0604020202020204" pitchFamily="34" charset="0"/>
              <a:buChar char="•"/>
            </a:pPr>
            <a:r>
              <a:rPr lang="ru-RU" sz="2400" dirty="0" smtClean="0">
                <a:latin typeface="Times New Roman" panose="02020603050405020304" pitchFamily="18" charset="0"/>
                <a:cs typeface="Times New Roman" panose="02020603050405020304" pitchFamily="18" charset="0"/>
              </a:rPr>
              <a:t>касаются </a:t>
            </a:r>
            <a:r>
              <a:rPr lang="ru-RU" sz="2400" dirty="0">
                <a:latin typeface="Times New Roman" panose="02020603050405020304" pitchFamily="18" charset="0"/>
                <a:cs typeface="Times New Roman" panose="02020603050405020304" pitchFamily="18" charset="0"/>
              </a:rPr>
              <a:t>миссии художника и ответственности человека науки, значения великих творений искусства и научных открытий (в том числе в связи с юбилейными датами</a:t>
            </a:r>
            <a:r>
              <a:rPr lang="ru-RU" sz="2400" dirty="0" smtClean="0">
                <a:latin typeface="Times New Roman" panose="02020603050405020304" pitchFamily="18" charset="0"/>
                <a:cs typeface="Times New Roman" panose="02020603050405020304" pitchFamily="18" charset="0"/>
              </a:rPr>
              <a:t>);</a:t>
            </a:r>
            <a:endParaRPr lang="ru-RU" sz="2400" dirty="0">
              <a:latin typeface="Times New Roman" panose="02020603050405020304" pitchFamily="18" charset="0"/>
              <a:cs typeface="Times New Roman" panose="02020603050405020304" pitchFamily="18" charset="0"/>
            </a:endParaRPr>
          </a:p>
          <a:p>
            <a:pPr fontAlgn="base">
              <a:buFont typeface="Arial" panose="020B0604020202020204" pitchFamily="34" charset="0"/>
              <a:buChar char="•"/>
            </a:pPr>
            <a:r>
              <a:rPr lang="ru-RU" sz="2400" dirty="0" smtClean="0">
                <a:latin typeface="Times New Roman" panose="02020603050405020304" pitchFamily="18" charset="0"/>
                <a:cs typeface="Times New Roman" panose="02020603050405020304" pitchFamily="18" charset="0"/>
              </a:rPr>
              <a:t>позволяют </a:t>
            </a:r>
            <a:r>
              <a:rPr lang="ru-RU" sz="2400" dirty="0">
                <a:latin typeface="Times New Roman" panose="02020603050405020304" pitchFamily="18" charset="0"/>
                <a:cs typeface="Times New Roman" panose="02020603050405020304" pitchFamily="18" charset="0"/>
              </a:rPr>
              <a:t>осмысливать роль культуры в жизни человека, важность исторической памяти, сохранения традиционных </a:t>
            </a:r>
            <a:r>
              <a:rPr lang="ru-RU" sz="2400" dirty="0" smtClean="0">
                <a:latin typeface="Times New Roman" panose="02020603050405020304" pitchFamily="18" charset="0"/>
                <a:cs typeface="Times New Roman" panose="02020603050405020304" pitchFamily="18" charset="0"/>
              </a:rPr>
              <a:t>ценностей;</a:t>
            </a:r>
            <a:endParaRPr lang="ru-RU" sz="2400" dirty="0">
              <a:latin typeface="Times New Roman" panose="02020603050405020304" pitchFamily="18" charset="0"/>
              <a:cs typeface="Times New Roman" panose="02020603050405020304" pitchFamily="18" charset="0"/>
            </a:endParaRPr>
          </a:p>
          <a:p>
            <a:pPr fontAlgn="base">
              <a:buFont typeface="Arial" panose="020B0604020202020204" pitchFamily="34" charset="0"/>
              <a:buChar char="•"/>
            </a:pPr>
            <a:r>
              <a:rPr lang="ru-RU" sz="2400" dirty="0" smtClean="0">
                <a:latin typeface="Times New Roman" panose="02020603050405020304" pitchFamily="18" charset="0"/>
                <a:cs typeface="Times New Roman" panose="02020603050405020304" pitchFamily="18" charset="0"/>
              </a:rPr>
              <a:t>побуждают </a:t>
            </a:r>
            <a:r>
              <a:rPr lang="ru-RU" sz="2400" dirty="0">
                <a:latin typeface="Times New Roman" panose="02020603050405020304" pitchFamily="18" charset="0"/>
                <a:cs typeface="Times New Roman" panose="02020603050405020304" pitchFamily="18" charset="0"/>
              </a:rPr>
              <a:t>задуматься о взаимодействии человека и природы, направлениях развития культуры, влиянии искусства и новых технологий на человека</a:t>
            </a:r>
            <a:r>
              <a:rPr lang="ru-RU" sz="2400" dirty="0" smtClean="0">
                <a:latin typeface="Times New Roman" panose="02020603050405020304" pitchFamily="18" charset="0"/>
                <a:cs typeface="Times New Roman" panose="02020603050405020304" pitchFamily="18" charset="0"/>
              </a:rPr>
              <a:t>.</a:t>
            </a:r>
            <a:endParaRPr lang="ru-RU" sz="2400" dirty="0">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l="5900" t="40625" r="45432" b="17500"/>
          <a:stretch>
            <a:fillRect/>
          </a:stretch>
        </p:blipFill>
        <p:spPr bwMode="auto">
          <a:xfrm>
            <a:off x="168549" y="289560"/>
            <a:ext cx="11920873" cy="6294120"/>
          </a:xfrm>
          <a:prstGeom prst="rect">
            <a:avLst/>
          </a:prstGeom>
          <a:ln>
            <a:noFill/>
          </a:ln>
          <a:effectLst>
            <a:outerShdw blurRad="292100" dist="139700" dir="2700000" algn="tl" rotWithShape="0">
              <a:srgbClr val="333333">
                <a:alpha val="65000"/>
              </a:srgbClr>
            </a:outerShdw>
          </a:effectLst>
        </p:spPr>
      </p:pic>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12192000" cy="659423"/>
          </a:xfrm>
        </p:spPr>
        <p:txBody>
          <a:bodyPr anchor="t"/>
          <a:lstStyle/>
          <a:p>
            <a:pPr algn="ctr"/>
            <a:r>
              <a:rPr lang="ru-RU" b="0" dirty="0" smtClean="0">
                <a:solidFill>
                  <a:srgbClr val="FF0000"/>
                </a:solidFill>
                <a:latin typeface="Times New Roman" panose="02020603050405020304" pitchFamily="18" charset="0"/>
                <a:cs typeface="Times New Roman" panose="02020603050405020304" pitchFamily="18" charset="0"/>
              </a:rPr>
              <a:t>Какие примеры можно приводить.</a:t>
            </a:r>
            <a:endParaRPr lang="ru-RU" b="0" dirty="0">
              <a:solidFill>
                <a:srgbClr val="FF0000"/>
              </a:solidFill>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184638" y="1103118"/>
            <a:ext cx="12007362" cy="5262979"/>
          </a:xfrm>
          <a:prstGeom prst="rect">
            <a:avLst/>
          </a:prstGeom>
        </p:spPr>
        <p:txBody>
          <a:bodyPr wrap="square">
            <a:spAutoFit/>
          </a:bodyPr>
          <a:lstStyle/>
          <a:p>
            <a:pPr marL="342900" indent="-342900">
              <a:buClr>
                <a:srgbClr val="C00000"/>
              </a:buClr>
              <a:buFont typeface="Arial" panose="020B0604020202020204" pitchFamily="34" charset="0"/>
              <a:buChar char="•"/>
            </a:pPr>
            <a:r>
              <a:rPr lang="ru-RU" sz="2800" dirty="0">
                <a:latin typeface="Times New Roman" panose="02020603050405020304" pitchFamily="18" charset="0"/>
                <a:cs typeface="Times New Roman" panose="02020603050405020304" pitchFamily="18" charset="0"/>
              </a:rPr>
              <a:t>В итоговом сочинении можно приводить примеры из </a:t>
            </a:r>
            <a:r>
              <a:rPr lang="ru-RU" sz="2800" dirty="0">
                <a:solidFill>
                  <a:srgbClr val="0070C0"/>
                </a:solidFill>
                <a:latin typeface="Times New Roman" panose="02020603050405020304" pitchFamily="18" charset="0"/>
                <a:cs typeface="Times New Roman" panose="02020603050405020304" pitchFamily="18" charset="0"/>
              </a:rPr>
              <a:t>отечественной</a:t>
            </a:r>
            <a:r>
              <a:rPr lang="ru-RU" sz="2800" dirty="0">
                <a:latin typeface="Times New Roman" panose="02020603050405020304" pitchFamily="18" charset="0"/>
                <a:cs typeface="Times New Roman" panose="02020603050405020304" pitchFamily="18" charset="0"/>
              </a:rPr>
              <a:t> и </a:t>
            </a:r>
            <a:r>
              <a:rPr lang="ru-RU" sz="2800" dirty="0">
                <a:solidFill>
                  <a:srgbClr val="0070C0"/>
                </a:solidFill>
                <a:latin typeface="Times New Roman" panose="02020603050405020304" pitchFamily="18" charset="0"/>
                <a:cs typeface="Times New Roman" panose="02020603050405020304" pitchFamily="18" charset="0"/>
              </a:rPr>
              <a:t>мировой</a:t>
            </a:r>
            <a:r>
              <a:rPr lang="ru-RU" sz="2800" dirty="0">
                <a:latin typeface="Times New Roman" panose="02020603050405020304" pitchFamily="18" charset="0"/>
                <a:cs typeface="Times New Roman" panose="02020603050405020304" pitchFamily="18" charset="0"/>
              </a:rPr>
              <a:t> литературы, ссылаться не только на российских, но и на зарубежных </a:t>
            </a:r>
            <a:r>
              <a:rPr lang="ru-RU" sz="2800" dirty="0" smtClean="0">
                <a:latin typeface="Times New Roman" panose="02020603050405020304" pitchFamily="18" charset="0"/>
                <a:cs typeface="Times New Roman" panose="02020603050405020304" pitchFamily="18" charset="0"/>
              </a:rPr>
              <a:t>авторов.</a:t>
            </a:r>
          </a:p>
          <a:p>
            <a:pPr marL="342900" indent="-342900">
              <a:buClr>
                <a:srgbClr val="C00000"/>
              </a:buClr>
              <a:buFont typeface="Arial" panose="020B0604020202020204" pitchFamily="34" charset="0"/>
              <a:buChar char="•"/>
            </a:pPr>
            <a:r>
              <a:rPr lang="ru-RU" sz="2800" dirty="0" smtClean="0">
                <a:latin typeface="Times New Roman" panose="02020603050405020304" pitchFamily="18" charset="0"/>
                <a:cs typeface="Times New Roman" panose="02020603050405020304" pitchFamily="18" charset="0"/>
              </a:rPr>
              <a:t>Также </a:t>
            </a:r>
            <a:r>
              <a:rPr lang="ru-RU" sz="2800" dirty="0">
                <a:latin typeface="Times New Roman" panose="02020603050405020304" pitchFamily="18" charset="0"/>
                <a:cs typeface="Times New Roman" panose="02020603050405020304" pitchFamily="18" charset="0"/>
              </a:rPr>
              <a:t>можно использовать дневники, мемуары, публицистику, произведения устного народного </a:t>
            </a:r>
            <a:r>
              <a:rPr lang="ru-RU" sz="2800" dirty="0" smtClean="0">
                <a:latin typeface="Times New Roman" panose="02020603050405020304" pitchFamily="18" charset="0"/>
                <a:cs typeface="Times New Roman" panose="02020603050405020304" pitchFamily="18" charset="0"/>
              </a:rPr>
              <a:t>творчества (кроме малых жанров),</a:t>
            </a:r>
          </a:p>
          <a:p>
            <a:pPr marL="342900" indent="-342900">
              <a:buClr>
                <a:srgbClr val="C00000"/>
              </a:buClr>
              <a:buFont typeface="Arial" panose="020B0604020202020204" pitchFamily="34" charset="0"/>
              <a:buChar char="•"/>
            </a:pPr>
            <a:r>
              <a:rPr lang="ru-RU" sz="2800" dirty="0" smtClean="0">
                <a:latin typeface="Times New Roman" panose="02020603050405020304" pitchFamily="18" charset="0"/>
                <a:cs typeface="Times New Roman" panose="02020603050405020304" pitchFamily="18" charset="0"/>
              </a:rPr>
              <a:t>философские</a:t>
            </a:r>
            <a:r>
              <a:rPr lang="ru-RU" sz="2800" dirty="0">
                <a:latin typeface="Times New Roman" panose="02020603050405020304" pitchFamily="18" charset="0"/>
                <a:cs typeface="Times New Roman" panose="02020603050405020304" pitchFamily="18" charset="0"/>
              </a:rPr>
              <a:t>, культурологические, психологические исследования, научные </a:t>
            </a:r>
            <a:r>
              <a:rPr lang="ru-RU" sz="2800" dirty="0" smtClean="0">
                <a:latin typeface="Times New Roman" panose="02020603050405020304" pitchFamily="18" charset="0"/>
                <a:cs typeface="Times New Roman" panose="02020603050405020304" pitchFamily="18" charset="0"/>
              </a:rPr>
              <a:t>труды.</a:t>
            </a:r>
          </a:p>
          <a:p>
            <a:pPr marL="342900" indent="-342900">
              <a:buClr>
                <a:srgbClr val="C00000"/>
              </a:buClr>
              <a:buFont typeface="Arial" panose="020B0604020202020204" pitchFamily="34" charset="0"/>
              <a:buChar char="•"/>
            </a:pPr>
            <a:r>
              <a:rPr lang="ru-RU" sz="2800" dirty="0" smtClean="0">
                <a:solidFill>
                  <a:srgbClr val="333333"/>
                </a:solidFill>
                <a:latin typeface="Times New Roman" panose="02020603050405020304" pitchFamily="18" charset="0"/>
                <a:cs typeface="Times New Roman" panose="02020603050405020304" pitchFamily="18" charset="0"/>
              </a:rPr>
              <a:t>Важно</a:t>
            </a:r>
            <a:r>
              <a:rPr lang="ru-RU" sz="2800" dirty="0">
                <a:solidFill>
                  <a:srgbClr val="333333"/>
                </a:solidFill>
                <a:latin typeface="Times New Roman" panose="02020603050405020304" pitchFamily="18" charset="0"/>
                <a:cs typeface="Times New Roman" panose="02020603050405020304" pitchFamily="18" charset="0"/>
              </a:rPr>
              <a:t>, чтобы примеры соотносились с темой и были размещены в опубликованном </a:t>
            </a:r>
            <a:r>
              <a:rPr lang="ru-RU" sz="2800" dirty="0" smtClean="0">
                <a:solidFill>
                  <a:srgbClr val="333333"/>
                </a:solidFill>
                <a:latin typeface="Times New Roman" panose="02020603050405020304" pitchFamily="18" charset="0"/>
                <a:cs typeface="Times New Roman" panose="02020603050405020304" pitchFamily="18" charset="0"/>
              </a:rPr>
              <a:t>источнике.</a:t>
            </a:r>
          </a:p>
          <a:p>
            <a:pPr marL="342900" indent="-342900">
              <a:buClr>
                <a:srgbClr val="C00000"/>
              </a:buClr>
              <a:buFont typeface="Arial" panose="020B0604020202020204" pitchFamily="34" charset="0"/>
              <a:buChar char="•"/>
            </a:pPr>
            <a:r>
              <a:rPr lang="ru-RU" sz="2800" dirty="0" smtClean="0">
                <a:solidFill>
                  <a:srgbClr val="333333"/>
                </a:solidFill>
                <a:latin typeface="Times New Roman" panose="02020603050405020304" pitchFamily="18" charset="0"/>
                <a:cs typeface="Times New Roman" panose="02020603050405020304" pitchFamily="18" charset="0"/>
              </a:rPr>
              <a:t>Малые жанры устного народного творчества (например, пословицы </a:t>
            </a:r>
            <a:r>
              <a:rPr lang="ru-RU" sz="2800" dirty="0">
                <a:solidFill>
                  <a:srgbClr val="333333"/>
                </a:solidFill>
                <a:latin typeface="Times New Roman" panose="02020603050405020304" pitchFamily="18" charset="0"/>
                <a:cs typeface="Times New Roman" panose="02020603050405020304" pitchFamily="18" charset="0"/>
              </a:rPr>
              <a:t>и </a:t>
            </a:r>
            <a:r>
              <a:rPr lang="ru-RU" sz="2800" dirty="0" smtClean="0">
                <a:solidFill>
                  <a:srgbClr val="333333"/>
                </a:solidFill>
                <a:latin typeface="Times New Roman" panose="02020603050405020304" pitchFamily="18" charset="0"/>
                <a:cs typeface="Times New Roman" panose="02020603050405020304" pitchFamily="18" charset="0"/>
              </a:rPr>
              <a:t>поговорки), </a:t>
            </a:r>
            <a:r>
              <a:rPr lang="ru-RU" sz="2800" dirty="0">
                <a:solidFill>
                  <a:srgbClr val="333333"/>
                </a:solidFill>
                <a:latin typeface="Times New Roman" panose="02020603050405020304" pitchFamily="18" charset="0"/>
                <a:cs typeface="Times New Roman" panose="02020603050405020304" pitchFamily="18" charset="0"/>
              </a:rPr>
              <a:t>комиксы, </a:t>
            </a:r>
            <a:r>
              <a:rPr lang="ru-RU" sz="2800" dirty="0" err="1">
                <a:solidFill>
                  <a:srgbClr val="333333"/>
                </a:solidFill>
                <a:latin typeface="Times New Roman" panose="02020603050405020304" pitchFamily="18" charset="0"/>
                <a:cs typeface="Times New Roman" panose="02020603050405020304" pitchFamily="18" charset="0"/>
              </a:rPr>
              <a:t>манга</a:t>
            </a:r>
            <a:r>
              <a:rPr lang="ru-RU" sz="2800" dirty="0">
                <a:solidFill>
                  <a:srgbClr val="333333"/>
                </a:solidFill>
                <a:latin typeface="Times New Roman" panose="02020603050405020304" pitchFamily="18" charset="0"/>
                <a:cs typeface="Times New Roman" panose="02020603050405020304" pitchFamily="18" charset="0"/>
              </a:rPr>
              <a:t>, графические </a:t>
            </a:r>
            <a:r>
              <a:rPr lang="ru-RU" sz="2800" dirty="0" smtClean="0">
                <a:solidFill>
                  <a:srgbClr val="333333"/>
                </a:solidFill>
                <a:latin typeface="Times New Roman" panose="02020603050405020304" pitchFamily="18" charset="0"/>
                <a:cs typeface="Times New Roman" panose="02020603050405020304" pitchFamily="18" charset="0"/>
              </a:rPr>
              <a:t>романы </a:t>
            </a:r>
            <a:r>
              <a:rPr lang="ru-RU" sz="2800" dirty="0" smtClean="0">
                <a:solidFill>
                  <a:srgbClr val="FF0000"/>
                </a:solidFill>
                <a:latin typeface="Times New Roman" panose="02020603050405020304" pitchFamily="18" charset="0"/>
                <a:cs typeface="Times New Roman" panose="02020603050405020304" pitchFamily="18" charset="0"/>
              </a:rPr>
              <a:t>не </a:t>
            </a:r>
            <a:r>
              <a:rPr lang="ru-RU" sz="2800" dirty="0">
                <a:solidFill>
                  <a:srgbClr val="FF0000"/>
                </a:solidFill>
                <a:latin typeface="Times New Roman" panose="02020603050405020304" pitchFamily="18" charset="0"/>
                <a:cs typeface="Times New Roman" panose="02020603050405020304" pitchFamily="18" charset="0"/>
              </a:rPr>
              <a:t>засчитают</a:t>
            </a:r>
            <a:r>
              <a:rPr lang="ru-RU" sz="2800" dirty="0">
                <a:solidFill>
                  <a:srgbClr val="333333"/>
                </a:solidFill>
                <a:latin typeface="Times New Roman" panose="02020603050405020304" pitchFamily="18" charset="0"/>
                <a:cs typeface="Times New Roman" panose="02020603050405020304" pitchFamily="18" charset="0"/>
              </a:rPr>
              <a:t>, потому что они не являются художественными текстами в привычном понимании</a:t>
            </a:r>
            <a:r>
              <a:rPr lang="ru-RU" sz="2800" dirty="0" smtClean="0">
                <a:solidFill>
                  <a:srgbClr val="333333"/>
                </a:solidFill>
                <a:latin typeface="Times New Roman" panose="02020603050405020304" pitchFamily="18" charset="0"/>
                <a:cs typeface="Times New Roman" panose="02020603050405020304" pitchFamily="18" charset="0"/>
              </a:rPr>
              <a:t>.</a:t>
            </a:r>
            <a:endParaRPr lang="ru-RU"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5287508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75846" y="1"/>
            <a:ext cx="12016154" cy="3472774"/>
          </a:xfrm>
        </p:spPr>
        <p:txBody>
          <a:bodyPr>
            <a:normAutofit lnSpcReduction="10000"/>
          </a:bodyPr>
          <a:lstStyle/>
          <a:p>
            <a:pPr>
              <a:buClr>
                <a:srgbClr val="C00000"/>
              </a:buClr>
              <a:buFont typeface="Arial" panose="020B0604020202020204" pitchFamily="34" charset="0"/>
              <a:buChar char="•"/>
            </a:pPr>
            <a:r>
              <a:rPr lang="ru-RU" sz="2800" dirty="0" smtClean="0">
                <a:solidFill>
                  <a:srgbClr val="FF0000"/>
                </a:solidFill>
                <a:latin typeface="Times New Roman" panose="02020603050405020304" pitchFamily="18" charset="0"/>
                <a:cs typeface="Times New Roman" panose="02020603050405020304" pitchFamily="18" charset="0"/>
              </a:rPr>
              <a:t>6 коротких произведений, с темами </a:t>
            </a:r>
            <a:r>
              <a:rPr lang="ru-RU" sz="2800" dirty="0">
                <a:solidFill>
                  <a:srgbClr val="FF0000"/>
                </a:solidFill>
                <a:latin typeface="Times New Roman" panose="02020603050405020304" pitchFamily="18" charset="0"/>
                <a:cs typeface="Times New Roman" panose="02020603050405020304" pitchFamily="18" charset="0"/>
              </a:rPr>
              <a:t>и подсказками для </a:t>
            </a:r>
            <a:r>
              <a:rPr lang="ru-RU" sz="2800" dirty="0" smtClean="0">
                <a:solidFill>
                  <a:srgbClr val="FF0000"/>
                </a:solidFill>
                <a:latin typeface="Times New Roman" panose="02020603050405020304" pitchFamily="18" charset="0"/>
                <a:cs typeface="Times New Roman" panose="02020603050405020304" pitchFamily="18" charset="0"/>
              </a:rPr>
              <a:t>примеров.</a:t>
            </a:r>
            <a:endParaRPr lang="ru-RU" sz="2800" dirty="0">
              <a:solidFill>
                <a:srgbClr val="FF0000"/>
              </a:solidFill>
              <a:latin typeface="Times New Roman" panose="02020603050405020304" pitchFamily="18" charset="0"/>
              <a:cs typeface="Times New Roman" panose="02020603050405020304" pitchFamily="18" charset="0"/>
            </a:endParaRPr>
          </a:p>
          <a:p>
            <a:pPr>
              <a:buClr>
                <a:srgbClr val="C00000"/>
              </a:buClr>
              <a:buFont typeface="Arial" panose="020B0604020202020204" pitchFamily="34" charset="0"/>
              <a:buChar char="•"/>
            </a:pPr>
            <a:r>
              <a:rPr lang="ru-RU" sz="2400" dirty="0">
                <a:latin typeface="Times New Roman" panose="02020603050405020304" pitchFamily="18" charset="0"/>
                <a:cs typeface="Times New Roman" panose="02020603050405020304" pitchFamily="18" charset="0"/>
              </a:rPr>
              <a:t>→ </a:t>
            </a:r>
            <a:r>
              <a:rPr lang="ru-RU" sz="2400" dirty="0" smtClean="0">
                <a:latin typeface="Times New Roman" panose="02020603050405020304" pitchFamily="18" charset="0"/>
                <a:cs typeface="Times New Roman" panose="02020603050405020304" pitchFamily="18" charset="0"/>
              </a:rPr>
              <a:t>А. П. Чехов </a:t>
            </a:r>
            <a:r>
              <a:rPr lang="ru-RU" sz="2400" dirty="0">
                <a:latin typeface="Times New Roman" panose="02020603050405020304" pitchFamily="18" charset="0"/>
                <a:cs typeface="Times New Roman" panose="02020603050405020304" pitchFamily="18" charset="0"/>
              </a:rPr>
              <a:t>«Человек в футляре</a:t>
            </a:r>
            <a:r>
              <a:rPr lang="ru-RU" sz="2400" dirty="0" smtClean="0">
                <a:latin typeface="Times New Roman" panose="02020603050405020304" pitchFamily="18" charset="0"/>
                <a:cs typeface="Times New Roman" panose="02020603050405020304" pitchFamily="18" charset="0"/>
              </a:rPr>
              <a:t>».</a:t>
            </a:r>
            <a:endParaRPr lang="ru-RU" sz="2400" dirty="0">
              <a:latin typeface="Times New Roman" panose="02020603050405020304" pitchFamily="18" charset="0"/>
              <a:cs typeface="Times New Roman" panose="02020603050405020304" pitchFamily="18" charset="0"/>
            </a:endParaRPr>
          </a:p>
          <a:p>
            <a:pPr>
              <a:buClr>
                <a:srgbClr val="C00000"/>
              </a:buClr>
              <a:buFont typeface="Arial" panose="020B0604020202020204" pitchFamily="34" charset="0"/>
              <a:buChar char="•"/>
            </a:pPr>
            <a:r>
              <a:rPr lang="ru-RU" sz="2400" dirty="0">
                <a:latin typeface="Times New Roman" panose="02020603050405020304" pitchFamily="18" charset="0"/>
                <a:cs typeface="Times New Roman" panose="02020603050405020304" pitchFamily="18" charset="0"/>
              </a:rPr>
              <a:t>→ </a:t>
            </a:r>
            <a:r>
              <a:rPr lang="ru-RU" sz="2400" dirty="0" smtClean="0">
                <a:latin typeface="Times New Roman" panose="02020603050405020304" pitchFamily="18" charset="0"/>
                <a:cs typeface="Times New Roman" panose="02020603050405020304" pitchFamily="18" charset="0"/>
              </a:rPr>
              <a:t>И. А. Бунин </a:t>
            </a:r>
            <a:r>
              <a:rPr lang="ru-RU" sz="2400" dirty="0">
                <a:latin typeface="Times New Roman" panose="02020603050405020304" pitchFamily="18" charset="0"/>
                <a:cs typeface="Times New Roman" panose="02020603050405020304" pitchFamily="18" charset="0"/>
              </a:rPr>
              <a:t>«Лёгкое дыхание</a:t>
            </a:r>
            <a:r>
              <a:rPr lang="ru-RU" sz="2400" dirty="0" smtClean="0">
                <a:latin typeface="Times New Roman" panose="02020603050405020304" pitchFamily="18" charset="0"/>
                <a:cs typeface="Times New Roman" panose="02020603050405020304" pitchFamily="18" charset="0"/>
              </a:rPr>
              <a:t>».</a:t>
            </a:r>
            <a:endParaRPr lang="ru-RU" sz="2400" dirty="0">
              <a:latin typeface="Times New Roman" panose="02020603050405020304" pitchFamily="18" charset="0"/>
              <a:cs typeface="Times New Roman" panose="02020603050405020304" pitchFamily="18" charset="0"/>
            </a:endParaRPr>
          </a:p>
          <a:p>
            <a:pPr>
              <a:buClr>
                <a:srgbClr val="C00000"/>
              </a:buClr>
              <a:buFont typeface="Arial" panose="020B0604020202020204" pitchFamily="34" charset="0"/>
              <a:buChar char="•"/>
            </a:pPr>
            <a:r>
              <a:rPr lang="ru-RU" sz="2400" dirty="0">
                <a:latin typeface="Times New Roman" panose="02020603050405020304" pitchFamily="18" charset="0"/>
                <a:cs typeface="Times New Roman" panose="02020603050405020304" pitchFamily="18" charset="0"/>
              </a:rPr>
              <a:t>→ </a:t>
            </a:r>
            <a:r>
              <a:rPr lang="ru-RU" sz="2400" dirty="0" smtClean="0">
                <a:latin typeface="Times New Roman" panose="02020603050405020304" pitchFamily="18" charset="0"/>
                <a:cs typeface="Times New Roman" panose="02020603050405020304" pitchFamily="18" charset="0"/>
              </a:rPr>
              <a:t>А. П. Платонов </a:t>
            </a:r>
            <a:r>
              <a:rPr lang="ru-RU" sz="2400" dirty="0">
                <a:latin typeface="Times New Roman" panose="02020603050405020304" pitchFamily="18" charset="0"/>
                <a:cs typeface="Times New Roman" panose="02020603050405020304" pitchFamily="18" charset="0"/>
              </a:rPr>
              <a:t>«Юшка</a:t>
            </a:r>
            <a:r>
              <a:rPr lang="ru-RU" sz="2400" dirty="0" smtClean="0">
                <a:latin typeface="Times New Roman" panose="02020603050405020304" pitchFamily="18" charset="0"/>
                <a:cs typeface="Times New Roman" panose="02020603050405020304" pitchFamily="18" charset="0"/>
              </a:rPr>
              <a:t>».</a:t>
            </a:r>
            <a:endParaRPr lang="ru-RU" sz="2400" dirty="0">
              <a:latin typeface="Times New Roman" panose="02020603050405020304" pitchFamily="18" charset="0"/>
              <a:cs typeface="Times New Roman" panose="02020603050405020304" pitchFamily="18" charset="0"/>
            </a:endParaRPr>
          </a:p>
          <a:p>
            <a:pPr>
              <a:buClr>
                <a:srgbClr val="C00000"/>
              </a:buClr>
              <a:buFont typeface="Arial" panose="020B0604020202020204" pitchFamily="34" charset="0"/>
              <a:buChar char="•"/>
            </a:pPr>
            <a:r>
              <a:rPr lang="ru-RU" sz="2400" dirty="0">
                <a:latin typeface="Times New Roman" panose="02020603050405020304" pitchFamily="18" charset="0"/>
                <a:cs typeface="Times New Roman" panose="02020603050405020304" pitchFamily="18" charset="0"/>
              </a:rPr>
              <a:t>→ </a:t>
            </a:r>
            <a:r>
              <a:rPr lang="ru-RU" sz="2400" dirty="0" smtClean="0">
                <a:latin typeface="Times New Roman" panose="02020603050405020304" pitchFamily="18" charset="0"/>
                <a:cs typeface="Times New Roman" panose="02020603050405020304" pitchFamily="18" charset="0"/>
              </a:rPr>
              <a:t>А. С. Пушкин </a:t>
            </a:r>
            <a:r>
              <a:rPr lang="ru-RU" sz="2400" dirty="0">
                <a:latin typeface="Times New Roman" panose="02020603050405020304" pitchFamily="18" charset="0"/>
                <a:cs typeface="Times New Roman" panose="02020603050405020304" pitchFamily="18" charset="0"/>
              </a:rPr>
              <a:t>«Станционный смотритель</a:t>
            </a:r>
            <a:r>
              <a:rPr lang="ru-RU" sz="2400" dirty="0" smtClean="0">
                <a:latin typeface="Times New Roman" panose="02020603050405020304" pitchFamily="18" charset="0"/>
                <a:cs typeface="Times New Roman" panose="02020603050405020304" pitchFamily="18" charset="0"/>
              </a:rPr>
              <a:t>».</a:t>
            </a:r>
            <a:endParaRPr lang="ru-RU" sz="2400" dirty="0">
              <a:latin typeface="Times New Roman" panose="02020603050405020304" pitchFamily="18" charset="0"/>
              <a:cs typeface="Times New Roman" panose="02020603050405020304" pitchFamily="18" charset="0"/>
            </a:endParaRPr>
          </a:p>
          <a:p>
            <a:pPr>
              <a:buClr>
                <a:srgbClr val="C00000"/>
              </a:buClr>
              <a:buFont typeface="Arial" panose="020B0604020202020204" pitchFamily="34" charset="0"/>
              <a:buChar char="•"/>
            </a:pPr>
            <a:r>
              <a:rPr lang="ru-RU" sz="2400" dirty="0">
                <a:latin typeface="Times New Roman" panose="02020603050405020304" pitchFamily="18" charset="0"/>
                <a:cs typeface="Times New Roman" panose="02020603050405020304" pitchFamily="18" charset="0"/>
              </a:rPr>
              <a:t>→ </a:t>
            </a:r>
            <a:r>
              <a:rPr lang="ru-RU" sz="2400" dirty="0" smtClean="0">
                <a:latin typeface="Times New Roman" panose="02020603050405020304" pitchFamily="18" charset="0"/>
                <a:cs typeface="Times New Roman" panose="02020603050405020304" pitchFamily="18" charset="0"/>
              </a:rPr>
              <a:t>Н. С. Лесков </a:t>
            </a:r>
            <a:r>
              <a:rPr lang="ru-RU" sz="2400" dirty="0">
                <a:latin typeface="Times New Roman" panose="02020603050405020304" pitchFamily="18" charset="0"/>
                <a:cs typeface="Times New Roman" panose="02020603050405020304" pitchFamily="18" charset="0"/>
              </a:rPr>
              <a:t>«Человек на часах</a:t>
            </a:r>
            <a:r>
              <a:rPr lang="ru-RU" sz="2400" dirty="0" smtClean="0">
                <a:latin typeface="Times New Roman" panose="02020603050405020304" pitchFamily="18" charset="0"/>
                <a:cs typeface="Times New Roman" panose="02020603050405020304" pitchFamily="18" charset="0"/>
              </a:rPr>
              <a:t>».</a:t>
            </a:r>
            <a:endParaRPr lang="ru-RU" sz="2400" dirty="0">
              <a:latin typeface="Times New Roman" panose="02020603050405020304" pitchFamily="18" charset="0"/>
              <a:cs typeface="Times New Roman" panose="02020603050405020304" pitchFamily="18" charset="0"/>
            </a:endParaRPr>
          </a:p>
          <a:p>
            <a:pPr>
              <a:buClr>
                <a:srgbClr val="C00000"/>
              </a:buClr>
              <a:buFont typeface="Arial" panose="020B0604020202020204" pitchFamily="34" charset="0"/>
              <a:buChar char="•"/>
            </a:pPr>
            <a:r>
              <a:rPr lang="ru-RU" sz="2400" dirty="0">
                <a:latin typeface="Times New Roman" panose="02020603050405020304" pitchFamily="18" charset="0"/>
                <a:cs typeface="Times New Roman" panose="02020603050405020304" pitchFamily="18" charset="0"/>
              </a:rPr>
              <a:t>→ </a:t>
            </a:r>
            <a:r>
              <a:rPr lang="ru-RU" sz="2400" dirty="0" smtClean="0">
                <a:latin typeface="Times New Roman" panose="02020603050405020304" pitchFamily="18" charset="0"/>
                <a:cs typeface="Times New Roman" panose="02020603050405020304" pitchFamily="18" charset="0"/>
              </a:rPr>
              <a:t>Л. Н. Толстой </a:t>
            </a:r>
            <a:r>
              <a:rPr lang="ru-RU" sz="2400" dirty="0">
                <a:latin typeface="Times New Roman" panose="02020603050405020304" pitchFamily="18" charset="0"/>
                <a:cs typeface="Times New Roman" panose="02020603050405020304" pitchFamily="18" charset="0"/>
              </a:rPr>
              <a:t>«После бала</a:t>
            </a:r>
            <a:r>
              <a:rPr lang="ru-RU" sz="2400" dirty="0" smtClean="0">
                <a:latin typeface="Times New Roman" panose="02020603050405020304" pitchFamily="18" charset="0"/>
                <a:cs typeface="Times New Roman" panose="02020603050405020304" pitchFamily="18" charset="0"/>
              </a:rPr>
              <a:t>»</a:t>
            </a:r>
            <a:r>
              <a:rPr lang="ru-RU" sz="2400" b="1" i="1" dirty="0"/>
              <a:t>.</a:t>
            </a:r>
            <a:endParaRPr lang="ru-RU" sz="2400" dirty="0" smtClean="0">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2"/>
          <a:stretch>
            <a:fillRect/>
          </a:stretch>
        </p:blipFill>
        <p:spPr>
          <a:xfrm>
            <a:off x="5603132" y="2419214"/>
            <a:ext cx="6510681" cy="4339395"/>
          </a:xfrm>
          <a:prstGeom prst="rect">
            <a:avLst/>
          </a:prstGeom>
          <a:ln>
            <a:noFill/>
          </a:ln>
          <a:effectLst>
            <a:outerShdw blurRad="292100" dist="139700" dir="2700000" algn="tl" rotWithShape="0">
              <a:srgbClr val="333333">
                <a:alpha val="65000"/>
              </a:srgbClr>
            </a:outerShdw>
          </a:effectLst>
        </p:spPr>
      </p:pic>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rotWithShape="1">
          <a:blip r:embed="rId2"/>
          <a:srcRect t="16589" b="46576"/>
          <a:stretch/>
        </p:blipFill>
        <p:spPr>
          <a:xfrm>
            <a:off x="54139" y="107002"/>
            <a:ext cx="12007137" cy="663426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89833108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rotWithShape="1">
          <a:blip r:embed="rId2"/>
          <a:srcRect t="53990" b="16284"/>
          <a:stretch/>
        </p:blipFill>
        <p:spPr>
          <a:xfrm>
            <a:off x="107004" y="528038"/>
            <a:ext cx="11971263" cy="533774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61391300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rotWithShape="1">
          <a:blip r:embed="rId2"/>
          <a:srcRect t="83716" b="-1"/>
          <a:stretch/>
        </p:blipFill>
        <p:spPr>
          <a:xfrm>
            <a:off x="107004" y="126459"/>
            <a:ext cx="11986352" cy="2928026"/>
          </a:xfrm>
          <a:prstGeom prst="rect">
            <a:avLst/>
          </a:prstGeom>
          <a:ln>
            <a:noFill/>
          </a:ln>
          <a:effectLst>
            <a:outerShdw blurRad="292100" dist="139700" dir="2700000" algn="tl" rotWithShape="0">
              <a:srgbClr val="333333">
                <a:alpha val="65000"/>
              </a:srgbClr>
            </a:outerShdw>
          </a:effectLst>
        </p:spPr>
      </p:pic>
      <p:pic>
        <p:nvPicPr>
          <p:cNvPr id="2" name="Рисунок 1"/>
          <p:cNvPicPr>
            <a:picLocks noChangeAspect="1"/>
          </p:cNvPicPr>
          <p:nvPr/>
        </p:nvPicPr>
        <p:blipFill rotWithShape="1">
          <a:blip r:embed="rId3"/>
          <a:srcRect t="18656" b="5297"/>
          <a:stretch/>
        </p:blipFill>
        <p:spPr>
          <a:xfrm>
            <a:off x="4412773" y="2930492"/>
            <a:ext cx="3374813" cy="384968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15426954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7054" y="0"/>
            <a:ext cx="12024946" cy="790722"/>
          </a:xfrm>
        </p:spPr>
        <p:txBody>
          <a:bodyPr anchor="t">
            <a:normAutofit fontScale="90000"/>
          </a:bodyPr>
          <a:lstStyle/>
          <a:p>
            <a:r>
              <a:rPr lang="ru-RU" b="0" dirty="0">
                <a:solidFill>
                  <a:srgbClr val="0070C0"/>
                </a:solidFill>
                <a:latin typeface="Times New Roman" panose="02020603050405020304" pitchFamily="18" charset="0"/>
                <a:cs typeface="Times New Roman" panose="02020603050405020304" pitchFamily="18" charset="0"/>
              </a:rPr>
              <a:t>Раздел 1. Духовно-нравственные ориентиры в жизни </a:t>
            </a:r>
            <a:r>
              <a:rPr lang="ru-RU" b="0" dirty="0" smtClean="0">
                <a:solidFill>
                  <a:srgbClr val="0070C0"/>
                </a:solidFill>
                <a:latin typeface="Times New Roman" panose="02020603050405020304" pitchFamily="18" charset="0"/>
                <a:cs typeface="Times New Roman" panose="02020603050405020304" pitchFamily="18" charset="0"/>
              </a:rPr>
              <a:t>человека.</a:t>
            </a:r>
            <a:endParaRPr lang="ru-RU" b="0" dirty="0">
              <a:solidFill>
                <a:srgbClr val="0070C0"/>
              </a:solidFill>
              <a:latin typeface="Times New Roman" panose="02020603050405020304" pitchFamily="18" charset="0"/>
              <a:cs typeface="Times New Roman" panose="02020603050405020304" pitchFamily="18" charset="0"/>
            </a:endParaRPr>
          </a:p>
        </p:txBody>
      </p:sp>
      <p:sp>
        <p:nvSpPr>
          <p:cNvPr id="3" name="Содержимое 2"/>
          <p:cNvSpPr>
            <a:spLocks noGrp="1"/>
          </p:cNvSpPr>
          <p:nvPr>
            <p:ph idx="1"/>
          </p:nvPr>
        </p:nvSpPr>
        <p:spPr>
          <a:xfrm>
            <a:off x="228600" y="1125416"/>
            <a:ext cx="11963400" cy="5178669"/>
          </a:xfrm>
        </p:spPr>
        <p:txBody>
          <a:bodyPr/>
          <a:lstStyle/>
          <a:p>
            <a:pPr marL="0" indent="0">
              <a:buNone/>
            </a:pPr>
            <a:r>
              <a:rPr lang="ru-RU" sz="2800" dirty="0">
                <a:latin typeface="Times New Roman" panose="02020603050405020304" pitchFamily="18" charset="0"/>
                <a:cs typeface="Times New Roman" panose="02020603050405020304" pitchFamily="18" charset="0"/>
              </a:rPr>
              <a:t>Темы этого раздела </a:t>
            </a:r>
            <a:r>
              <a:rPr lang="ru-RU" sz="2800" dirty="0" smtClean="0">
                <a:latin typeface="Times New Roman" panose="02020603050405020304" pitchFamily="18" charset="0"/>
                <a:cs typeface="Times New Roman" panose="02020603050405020304" pitchFamily="18" charset="0"/>
              </a:rPr>
              <a:t>связаны </a:t>
            </a:r>
            <a:r>
              <a:rPr lang="ru-RU" sz="2800" dirty="0">
                <a:latin typeface="Times New Roman" panose="02020603050405020304" pitchFamily="18" charset="0"/>
                <a:cs typeface="Times New Roman" panose="02020603050405020304" pitchFamily="18" charset="0"/>
              </a:rPr>
              <a:t>с вопросами, которые человек задаёт </a:t>
            </a:r>
            <a:r>
              <a:rPr lang="ru-RU" sz="2800" dirty="0" smtClean="0">
                <a:latin typeface="Times New Roman" panose="02020603050405020304" pitchFamily="18" charset="0"/>
                <a:cs typeface="Times New Roman" panose="02020603050405020304" pitchFamily="18" charset="0"/>
              </a:rPr>
              <a:t>себе, делая нравственный выбор: </a:t>
            </a:r>
            <a:r>
              <a:rPr lang="ru-RU" sz="2800" dirty="0">
                <a:latin typeface="Times New Roman" panose="02020603050405020304" pitchFamily="18" charset="0"/>
                <a:cs typeface="Times New Roman" panose="02020603050405020304" pitchFamily="18" charset="0"/>
              </a:rPr>
              <a:t>о нравственных идеалах и моральных нормах, о добре и зле, о свободе и ответственности. Данный раздел побуждает к самоанализу, осмыслению опыта других людей или литературных героев, стремящихся понять себя. </a:t>
            </a:r>
          </a:p>
          <a:p>
            <a:pPr>
              <a:buNone/>
            </a:pPr>
            <a:r>
              <a:rPr lang="ru-RU" sz="2800" dirty="0">
                <a:solidFill>
                  <a:srgbClr val="00B050"/>
                </a:solidFill>
                <a:latin typeface="Times New Roman" panose="02020603050405020304" pitchFamily="18" charset="0"/>
                <a:cs typeface="Times New Roman" panose="02020603050405020304" pitchFamily="18" charset="0"/>
              </a:rPr>
              <a:t>Возможные темы:</a:t>
            </a:r>
          </a:p>
          <a:p>
            <a:pPr>
              <a:buFont typeface="Arial" panose="020B0604020202020204" pitchFamily="34" charset="0"/>
              <a:buChar char="•"/>
            </a:pPr>
            <a:r>
              <a:rPr lang="ru-RU" sz="2800" dirty="0">
                <a:latin typeface="Times New Roman" panose="02020603050405020304" pitchFamily="18" charset="0"/>
                <a:cs typeface="Times New Roman" panose="02020603050405020304" pitchFamily="18" charset="0"/>
              </a:rPr>
              <a:t>Согласны ли вы с тем, что муки совести — самое страшное </a:t>
            </a:r>
            <a:r>
              <a:rPr lang="ru-RU" sz="2800" dirty="0" smtClean="0">
                <a:latin typeface="Times New Roman" panose="02020603050405020304" pitchFamily="18" charset="0"/>
                <a:cs typeface="Times New Roman" panose="02020603050405020304" pitchFamily="18" charset="0"/>
              </a:rPr>
              <a:t>наказание?</a:t>
            </a:r>
          </a:p>
          <a:p>
            <a:pPr>
              <a:buFont typeface="Arial" panose="020B0604020202020204" pitchFamily="34" charset="0"/>
              <a:buChar char="•"/>
            </a:pPr>
            <a:r>
              <a:rPr lang="ru-RU" sz="2800" dirty="0" smtClean="0">
                <a:latin typeface="Times New Roman" panose="02020603050405020304" pitchFamily="18" charset="0"/>
                <a:cs typeface="Times New Roman" panose="02020603050405020304" pitchFamily="18" charset="0"/>
              </a:rPr>
              <a:t>Почему </a:t>
            </a:r>
            <a:r>
              <a:rPr lang="ru-RU" sz="2800" dirty="0">
                <a:latin typeface="Times New Roman" panose="02020603050405020304" pitchFamily="18" charset="0"/>
                <a:cs typeface="Times New Roman" panose="02020603050405020304" pitchFamily="18" charset="0"/>
              </a:rPr>
              <a:t>человеку важно найти ответ на вопрос о смысле </a:t>
            </a:r>
            <a:r>
              <a:rPr lang="ru-RU" sz="2800" dirty="0" smtClean="0">
                <a:latin typeface="Times New Roman" panose="02020603050405020304" pitchFamily="18" charset="0"/>
                <a:cs typeface="Times New Roman" panose="02020603050405020304" pitchFamily="18" charset="0"/>
              </a:rPr>
              <a:t>жизни?</a:t>
            </a:r>
          </a:p>
          <a:p>
            <a:pPr>
              <a:buFont typeface="Arial" panose="020B0604020202020204" pitchFamily="34" charset="0"/>
              <a:buChar char="•"/>
            </a:pPr>
            <a:r>
              <a:rPr lang="ru-RU" sz="2800" dirty="0" smtClean="0">
                <a:latin typeface="Times New Roman" panose="02020603050405020304" pitchFamily="18" charset="0"/>
                <a:cs typeface="Times New Roman" panose="02020603050405020304" pitchFamily="18" charset="0"/>
              </a:rPr>
              <a:t>Можно </a:t>
            </a:r>
            <a:r>
              <a:rPr lang="ru-RU" sz="2800" dirty="0">
                <a:latin typeface="Times New Roman" panose="02020603050405020304" pitchFamily="18" charset="0"/>
                <a:cs typeface="Times New Roman" panose="02020603050405020304" pitchFamily="18" charset="0"/>
              </a:rPr>
              <a:t>ли оправдать плохой </a:t>
            </a:r>
            <a:r>
              <a:rPr lang="ru-RU" sz="2800" dirty="0" smtClean="0">
                <a:latin typeface="Times New Roman" panose="02020603050405020304" pitchFamily="18" charset="0"/>
                <a:cs typeface="Times New Roman" panose="02020603050405020304" pitchFamily="18" charset="0"/>
              </a:rPr>
              <a:t>поступок?</a:t>
            </a:r>
          </a:p>
          <a:p>
            <a:pPr>
              <a:buFont typeface="Arial" panose="020B0604020202020204" pitchFamily="34" charset="0"/>
              <a:buChar char="•"/>
            </a:pPr>
            <a:r>
              <a:rPr lang="ru-RU" sz="2800" dirty="0" smtClean="0">
                <a:latin typeface="Times New Roman" panose="02020603050405020304" pitchFamily="18" charset="0"/>
                <a:cs typeface="Times New Roman" panose="02020603050405020304" pitchFamily="18" charset="0"/>
              </a:rPr>
              <a:t>Может </a:t>
            </a:r>
            <a:r>
              <a:rPr lang="ru-RU" sz="2800" dirty="0">
                <a:latin typeface="Times New Roman" panose="02020603050405020304" pitchFamily="18" charset="0"/>
                <a:cs typeface="Times New Roman" panose="02020603050405020304" pitchFamily="18" charset="0"/>
              </a:rPr>
              <a:t>ли любовь спасти заблудшую душу</a:t>
            </a:r>
            <a:r>
              <a:rPr lang="ru-RU" sz="2800" dirty="0" smtClean="0">
                <a:latin typeface="Times New Roman" panose="02020603050405020304" pitchFamily="18" charset="0"/>
                <a:cs typeface="Times New Roman" panose="02020603050405020304" pitchFamily="18" charset="0"/>
              </a:rPr>
              <a:t>?</a:t>
            </a:r>
            <a:endParaRPr lang="ru-RU" sz="2800" dirty="0">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84638" y="1213339"/>
            <a:ext cx="12007362" cy="5407269"/>
          </a:xfrm>
        </p:spPr>
        <p:txBody>
          <a:bodyPr>
            <a:normAutofit lnSpcReduction="10000"/>
          </a:bodyPr>
          <a:lstStyle/>
          <a:p>
            <a:pPr marL="0" indent="0">
              <a:lnSpc>
                <a:spcPct val="100000"/>
              </a:lnSpc>
              <a:buNone/>
            </a:pPr>
            <a:r>
              <a:rPr lang="ru-RU" sz="1700" dirty="0" smtClean="0">
                <a:latin typeface="Times New Roman" panose="02020603050405020304" pitchFamily="18" charset="0"/>
                <a:cs typeface="Times New Roman" panose="02020603050405020304" pitchFamily="18" charset="0"/>
              </a:rPr>
              <a:t>«</a:t>
            </a:r>
            <a:r>
              <a:rPr lang="ru-RU" sz="1700" dirty="0">
                <a:latin typeface="Times New Roman" panose="02020603050405020304" pitchFamily="18" charset="0"/>
                <a:cs typeface="Times New Roman" panose="02020603050405020304" pitchFamily="18" charset="0"/>
              </a:rPr>
              <a:t>Преступление и наказание</a:t>
            </a:r>
            <a:r>
              <a:rPr lang="ru-RU" sz="1700" dirty="0" smtClean="0">
                <a:latin typeface="Times New Roman" panose="02020603050405020304" pitchFamily="18" charset="0"/>
                <a:cs typeface="Times New Roman" panose="02020603050405020304" pitchFamily="18" charset="0"/>
              </a:rPr>
              <a:t>». </a:t>
            </a:r>
            <a:r>
              <a:rPr lang="ru-RU" sz="1700" dirty="0">
                <a:latin typeface="Times New Roman" panose="02020603050405020304" pitchFamily="18" charset="0"/>
                <a:cs typeface="Times New Roman" panose="02020603050405020304" pitchFamily="18" charset="0"/>
              </a:rPr>
              <a:t>Ф. М. </a:t>
            </a:r>
            <a:r>
              <a:rPr lang="ru-RU" sz="1700" dirty="0" smtClean="0">
                <a:latin typeface="Times New Roman" panose="02020603050405020304" pitchFamily="18" charset="0"/>
                <a:cs typeface="Times New Roman" panose="02020603050405020304" pitchFamily="18" charset="0"/>
              </a:rPr>
              <a:t>Достоевский.</a:t>
            </a:r>
            <a:endParaRPr lang="ru-RU" sz="1700" dirty="0">
              <a:latin typeface="Times New Roman" panose="02020603050405020304" pitchFamily="18" charset="0"/>
              <a:cs typeface="Times New Roman" panose="02020603050405020304" pitchFamily="18" charset="0"/>
            </a:endParaRPr>
          </a:p>
          <a:p>
            <a:pPr marL="0" indent="0">
              <a:lnSpc>
                <a:spcPct val="100000"/>
              </a:lnSpc>
              <a:buNone/>
            </a:pPr>
            <a:r>
              <a:rPr lang="ru-RU" sz="1700" dirty="0" smtClean="0">
                <a:latin typeface="Times New Roman" panose="02020603050405020304" pitchFamily="18" charset="0"/>
                <a:cs typeface="Times New Roman" panose="02020603050405020304" pitchFamily="18" charset="0"/>
              </a:rPr>
              <a:t>«</a:t>
            </a:r>
            <a:r>
              <a:rPr lang="ru-RU" sz="1700" dirty="0">
                <a:latin typeface="Times New Roman" panose="02020603050405020304" pitchFamily="18" charset="0"/>
                <a:cs typeface="Times New Roman" panose="02020603050405020304" pitchFamily="18" charset="0"/>
              </a:rPr>
              <a:t>Моцарт и Сальери</a:t>
            </a:r>
            <a:r>
              <a:rPr lang="ru-RU" sz="1700" dirty="0" smtClean="0">
                <a:latin typeface="Times New Roman" panose="02020603050405020304" pitchFamily="18" charset="0"/>
                <a:cs typeface="Times New Roman" panose="02020603050405020304" pitchFamily="18" charset="0"/>
              </a:rPr>
              <a:t>». </a:t>
            </a:r>
            <a:r>
              <a:rPr lang="ru-RU" sz="1700" dirty="0">
                <a:latin typeface="Times New Roman" panose="02020603050405020304" pitchFamily="18" charset="0"/>
                <a:cs typeface="Times New Roman" panose="02020603050405020304" pitchFamily="18" charset="0"/>
              </a:rPr>
              <a:t>А. С. </a:t>
            </a:r>
            <a:r>
              <a:rPr lang="ru-RU" sz="1700" dirty="0" smtClean="0">
                <a:latin typeface="Times New Roman" panose="02020603050405020304" pitchFamily="18" charset="0"/>
                <a:cs typeface="Times New Roman" panose="02020603050405020304" pitchFamily="18" charset="0"/>
              </a:rPr>
              <a:t>Пушкин.</a:t>
            </a:r>
            <a:endParaRPr lang="ru-RU" sz="1700" dirty="0">
              <a:latin typeface="Times New Roman" panose="02020603050405020304" pitchFamily="18" charset="0"/>
              <a:cs typeface="Times New Roman" panose="02020603050405020304" pitchFamily="18" charset="0"/>
            </a:endParaRPr>
          </a:p>
          <a:p>
            <a:pPr marL="0" indent="0">
              <a:lnSpc>
                <a:spcPct val="100000"/>
              </a:lnSpc>
              <a:buNone/>
            </a:pPr>
            <a:r>
              <a:rPr lang="ru-RU" sz="1700" dirty="0" smtClean="0">
                <a:latin typeface="Times New Roman" panose="02020603050405020304" pitchFamily="18" charset="0"/>
                <a:cs typeface="Times New Roman" panose="02020603050405020304" pitchFamily="18" charset="0"/>
              </a:rPr>
              <a:t>«</a:t>
            </a:r>
            <a:r>
              <a:rPr lang="ru-RU" sz="1700" dirty="0">
                <a:latin typeface="Times New Roman" panose="02020603050405020304" pitchFamily="18" charset="0"/>
                <a:cs typeface="Times New Roman" panose="02020603050405020304" pitchFamily="18" charset="0"/>
              </a:rPr>
              <a:t>Голодные игры</a:t>
            </a:r>
            <a:r>
              <a:rPr lang="ru-RU" sz="1700" dirty="0" smtClean="0">
                <a:latin typeface="Times New Roman" panose="02020603050405020304" pitchFamily="18" charset="0"/>
                <a:cs typeface="Times New Roman" panose="02020603050405020304" pitchFamily="18" charset="0"/>
              </a:rPr>
              <a:t>». </a:t>
            </a:r>
            <a:r>
              <a:rPr lang="ru-RU" sz="1700" dirty="0">
                <a:latin typeface="Times New Roman" panose="02020603050405020304" pitchFamily="18" charset="0"/>
                <a:cs typeface="Times New Roman" panose="02020603050405020304" pitchFamily="18" charset="0"/>
              </a:rPr>
              <a:t>С. </a:t>
            </a:r>
            <a:r>
              <a:rPr lang="ru-RU" sz="1700" dirty="0" smtClean="0">
                <a:latin typeface="Times New Roman" panose="02020603050405020304" pitchFamily="18" charset="0"/>
                <a:cs typeface="Times New Roman" panose="02020603050405020304" pitchFamily="18" charset="0"/>
              </a:rPr>
              <a:t>Коллинз.</a:t>
            </a:r>
            <a:endParaRPr lang="ru-RU" sz="1700" dirty="0">
              <a:latin typeface="Times New Roman" panose="02020603050405020304" pitchFamily="18" charset="0"/>
              <a:cs typeface="Times New Roman" panose="02020603050405020304" pitchFamily="18" charset="0"/>
            </a:endParaRPr>
          </a:p>
          <a:p>
            <a:pPr marL="0" indent="0">
              <a:lnSpc>
                <a:spcPct val="100000"/>
              </a:lnSpc>
              <a:buNone/>
            </a:pPr>
            <a:r>
              <a:rPr lang="ru-RU" sz="1700" dirty="0" smtClean="0">
                <a:latin typeface="Times New Roman" panose="02020603050405020304" pitchFamily="18" charset="0"/>
                <a:cs typeface="Times New Roman" panose="02020603050405020304" pitchFamily="18" charset="0"/>
              </a:rPr>
              <a:t>«</a:t>
            </a:r>
            <a:r>
              <a:rPr lang="ru-RU" sz="1700" dirty="0">
                <a:latin typeface="Times New Roman" panose="02020603050405020304" pitchFamily="18" charset="0"/>
                <a:cs typeface="Times New Roman" panose="02020603050405020304" pitchFamily="18" charset="0"/>
              </a:rPr>
              <a:t>Повелитель мух</a:t>
            </a:r>
            <a:r>
              <a:rPr lang="ru-RU" sz="1700" dirty="0" smtClean="0">
                <a:latin typeface="Times New Roman" panose="02020603050405020304" pitchFamily="18" charset="0"/>
                <a:cs typeface="Times New Roman" panose="02020603050405020304" pitchFamily="18" charset="0"/>
              </a:rPr>
              <a:t>». </a:t>
            </a:r>
            <a:r>
              <a:rPr lang="ru-RU" sz="1700" dirty="0">
                <a:latin typeface="Times New Roman" panose="02020603050405020304" pitchFamily="18" charset="0"/>
                <a:cs typeface="Times New Roman" panose="02020603050405020304" pitchFamily="18" charset="0"/>
              </a:rPr>
              <a:t>У. </a:t>
            </a:r>
            <a:r>
              <a:rPr lang="ru-RU" sz="1700" dirty="0" err="1" smtClean="0">
                <a:latin typeface="Times New Roman" panose="02020603050405020304" pitchFamily="18" charset="0"/>
                <a:cs typeface="Times New Roman" panose="02020603050405020304" pitchFamily="18" charset="0"/>
              </a:rPr>
              <a:t>Голдинг</a:t>
            </a:r>
            <a:r>
              <a:rPr lang="ru-RU" sz="1700" dirty="0" smtClean="0">
                <a:latin typeface="Times New Roman" panose="02020603050405020304" pitchFamily="18" charset="0"/>
                <a:cs typeface="Times New Roman" panose="02020603050405020304" pitchFamily="18" charset="0"/>
              </a:rPr>
              <a:t>.</a:t>
            </a:r>
            <a:r>
              <a:rPr lang="ru-RU" sz="1700" dirty="0">
                <a:latin typeface="Times New Roman" panose="02020603050405020304" pitchFamily="18" charset="0"/>
                <a:cs typeface="Times New Roman" panose="02020603050405020304" pitchFamily="18" charset="0"/>
              </a:rPr>
              <a:t> </a:t>
            </a:r>
            <a:endParaRPr lang="ru-RU" sz="1700" dirty="0" smtClean="0">
              <a:latin typeface="Times New Roman" panose="02020603050405020304" pitchFamily="18" charset="0"/>
              <a:cs typeface="Times New Roman" panose="02020603050405020304" pitchFamily="18" charset="0"/>
            </a:endParaRPr>
          </a:p>
          <a:p>
            <a:pPr marL="0" indent="0">
              <a:lnSpc>
                <a:spcPct val="100000"/>
              </a:lnSpc>
              <a:buNone/>
            </a:pPr>
            <a:r>
              <a:rPr lang="ru-RU" sz="1700" dirty="0" smtClean="0">
                <a:latin typeface="Times New Roman" panose="02020603050405020304" pitchFamily="18" charset="0"/>
                <a:cs typeface="Times New Roman" panose="02020603050405020304" pitchFamily="18" charset="0"/>
              </a:rPr>
              <a:t>«</a:t>
            </a:r>
            <a:r>
              <a:rPr lang="ru-RU" sz="1700" dirty="0">
                <a:latin typeface="Times New Roman" panose="02020603050405020304" pitchFamily="18" charset="0"/>
                <a:cs typeface="Times New Roman" panose="02020603050405020304" pitchFamily="18" charset="0"/>
              </a:rPr>
              <a:t>Старуха </a:t>
            </a:r>
            <a:r>
              <a:rPr lang="ru-RU" sz="1700" dirty="0" err="1">
                <a:latin typeface="Times New Roman" panose="02020603050405020304" pitchFamily="18" charset="0"/>
                <a:cs typeface="Times New Roman" panose="02020603050405020304" pitchFamily="18" charset="0"/>
              </a:rPr>
              <a:t>Изергиль</a:t>
            </a:r>
            <a:r>
              <a:rPr lang="ru-RU" sz="1700" dirty="0" smtClean="0">
                <a:latin typeface="Times New Roman" panose="02020603050405020304" pitchFamily="18" charset="0"/>
                <a:cs typeface="Times New Roman" panose="02020603050405020304" pitchFamily="18" charset="0"/>
              </a:rPr>
              <a:t>». </a:t>
            </a:r>
            <a:r>
              <a:rPr lang="ru-RU" sz="1700" dirty="0">
                <a:latin typeface="Times New Roman" panose="02020603050405020304" pitchFamily="18" charset="0"/>
                <a:cs typeface="Times New Roman" panose="02020603050405020304" pitchFamily="18" charset="0"/>
              </a:rPr>
              <a:t>М. </a:t>
            </a:r>
            <a:r>
              <a:rPr lang="ru-RU" sz="1700" dirty="0" smtClean="0">
                <a:latin typeface="Times New Roman" panose="02020603050405020304" pitchFamily="18" charset="0"/>
                <a:cs typeface="Times New Roman" panose="02020603050405020304" pitchFamily="18" charset="0"/>
              </a:rPr>
              <a:t>Горький.</a:t>
            </a:r>
            <a:endParaRPr lang="ru-RU" sz="1700" dirty="0">
              <a:latin typeface="Times New Roman" panose="02020603050405020304" pitchFamily="18" charset="0"/>
              <a:cs typeface="Times New Roman" panose="02020603050405020304" pitchFamily="18" charset="0"/>
            </a:endParaRPr>
          </a:p>
          <a:p>
            <a:pPr marL="0" indent="0">
              <a:lnSpc>
                <a:spcPct val="100000"/>
              </a:lnSpc>
              <a:buNone/>
            </a:pPr>
            <a:r>
              <a:rPr lang="ru-RU" sz="1700" dirty="0" smtClean="0">
                <a:latin typeface="Times New Roman" panose="02020603050405020304" pitchFamily="18" charset="0"/>
                <a:cs typeface="Times New Roman" panose="02020603050405020304" pitchFamily="18" charset="0"/>
              </a:rPr>
              <a:t>«</a:t>
            </a:r>
            <a:r>
              <a:rPr lang="ru-RU" sz="1700" dirty="0">
                <a:latin typeface="Times New Roman" panose="02020603050405020304" pitchFamily="18" charset="0"/>
                <a:cs typeface="Times New Roman" panose="02020603050405020304" pitchFamily="18" charset="0"/>
              </a:rPr>
              <a:t>451 по Фаренгейту</a:t>
            </a:r>
            <a:r>
              <a:rPr lang="ru-RU" sz="1700" dirty="0" smtClean="0">
                <a:latin typeface="Times New Roman" panose="02020603050405020304" pitchFamily="18" charset="0"/>
                <a:cs typeface="Times New Roman" panose="02020603050405020304" pitchFamily="18" charset="0"/>
              </a:rPr>
              <a:t>». </a:t>
            </a:r>
            <a:r>
              <a:rPr lang="ru-RU" sz="1700" dirty="0">
                <a:latin typeface="Times New Roman" panose="02020603050405020304" pitchFamily="18" charset="0"/>
                <a:cs typeface="Times New Roman" panose="02020603050405020304" pitchFamily="18" charset="0"/>
              </a:rPr>
              <a:t>Р. </a:t>
            </a:r>
            <a:r>
              <a:rPr lang="ru-RU" sz="1700" dirty="0" err="1" smtClean="0">
                <a:latin typeface="Times New Roman" panose="02020603050405020304" pitchFamily="18" charset="0"/>
                <a:cs typeface="Times New Roman" panose="02020603050405020304" pitchFamily="18" charset="0"/>
              </a:rPr>
              <a:t>Брэдбери</a:t>
            </a:r>
            <a:r>
              <a:rPr lang="ru-RU" sz="1700" dirty="0" smtClean="0">
                <a:latin typeface="Times New Roman" panose="02020603050405020304" pitchFamily="18" charset="0"/>
                <a:cs typeface="Times New Roman" panose="02020603050405020304" pitchFamily="18" charset="0"/>
              </a:rPr>
              <a:t>.</a:t>
            </a:r>
            <a:endParaRPr lang="ru-RU" sz="1700" dirty="0">
              <a:latin typeface="Times New Roman" panose="02020603050405020304" pitchFamily="18" charset="0"/>
              <a:cs typeface="Times New Roman" panose="02020603050405020304" pitchFamily="18" charset="0"/>
            </a:endParaRPr>
          </a:p>
          <a:p>
            <a:pPr marL="0" indent="0">
              <a:lnSpc>
                <a:spcPct val="100000"/>
              </a:lnSpc>
              <a:buNone/>
            </a:pPr>
            <a:r>
              <a:rPr lang="ru-RU" sz="1700" dirty="0" smtClean="0">
                <a:latin typeface="Times New Roman" panose="02020603050405020304" pitchFamily="18" charset="0"/>
                <a:cs typeface="Times New Roman" panose="02020603050405020304" pitchFamily="18" charset="0"/>
              </a:rPr>
              <a:t>«</a:t>
            </a:r>
            <a:r>
              <a:rPr lang="ru-RU" sz="1700" dirty="0">
                <a:latin typeface="Times New Roman" panose="02020603050405020304" pitchFamily="18" charset="0"/>
                <a:cs typeface="Times New Roman" panose="02020603050405020304" pitchFamily="18" charset="0"/>
              </a:rPr>
              <a:t>Евгений Онегин</a:t>
            </a:r>
            <a:r>
              <a:rPr lang="ru-RU" sz="1700" dirty="0" smtClean="0">
                <a:latin typeface="Times New Roman" panose="02020603050405020304" pitchFamily="18" charset="0"/>
                <a:cs typeface="Times New Roman" panose="02020603050405020304" pitchFamily="18" charset="0"/>
              </a:rPr>
              <a:t>». </a:t>
            </a:r>
            <a:r>
              <a:rPr lang="ru-RU" sz="1700" dirty="0">
                <a:latin typeface="Times New Roman" panose="02020603050405020304" pitchFamily="18" charset="0"/>
                <a:cs typeface="Times New Roman" panose="02020603050405020304" pitchFamily="18" charset="0"/>
              </a:rPr>
              <a:t>А. С. </a:t>
            </a:r>
            <a:r>
              <a:rPr lang="ru-RU" sz="1700" dirty="0" smtClean="0">
                <a:latin typeface="Times New Roman" panose="02020603050405020304" pitchFamily="18" charset="0"/>
                <a:cs typeface="Times New Roman" panose="02020603050405020304" pitchFamily="18" charset="0"/>
              </a:rPr>
              <a:t>Пушкин.</a:t>
            </a:r>
            <a:endParaRPr lang="ru-RU" sz="1700" dirty="0">
              <a:latin typeface="Times New Roman" panose="02020603050405020304" pitchFamily="18" charset="0"/>
              <a:cs typeface="Times New Roman" panose="02020603050405020304" pitchFamily="18" charset="0"/>
            </a:endParaRPr>
          </a:p>
          <a:p>
            <a:pPr marL="0" indent="0">
              <a:lnSpc>
                <a:spcPct val="100000"/>
              </a:lnSpc>
              <a:buNone/>
            </a:pPr>
            <a:r>
              <a:rPr lang="ru-RU" sz="1700" dirty="0" smtClean="0">
                <a:latin typeface="Times New Roman" panose="02020603050405020304" pitchFamily="18" charset="0"/>
                <a:cs typeface="Times New Roman" panose="02020603050405020304" pitchFamily="18" charset="0"/>
              </a:rPr>
              <a:t>«Зелёная </a:t>
            </a:r>
            <a:r>
              <a:rPr lang="ru-RU" sz="1700" dirty="0">
                <a:latin typeface="Times New Roman" panose="02020603050405020304" pitchFamily="18" charset="0"/>
                <a:cs typeface="Times New Roman" panose="02020603050405020304" pitchFamily="18" charset="0"/>
              </a:rPr>
              <a:t>лампа</a:t>
            </a:r>
            <a:r>
              <a:rPr lang="ru-RU" sz="1700" dirty="0" smtClean="0">
                <a:latin typeface="Times New Roman" panose="02020603050405020304" pitchFamily="18" charset="0"/>
                <a:cs typeface="Times New Roman" panose="02020603050405020304" pitchFamily="18" charset="0"/>
              </a:rPr>
              <a:t>». </a:t>
            </a:r>
            <a:r>
              <a:rPr lang="ru-RU" sz="1700" dirty="0">
                <a:latin typeface="Times New Roman" panose="02020603050405020304" pitchFamily="18" charset="0"/>
                <a:cs typeface="Times New Roman" panose="02020603050405020304" pitchFamily="18" charset="0"/>
              </a:rPr>
              <a:t>А. </a:t>
            </a:r>
            <a:r>
              <a:rPr lang="ru-RU" sz="1700" dirty="0" smtClean="0">
                <a:latin typeface="Times New Roman" panose="02020603050405020304" pitchFamily="18" charset="0"/>
                <a:cs typeface="Times New Roman" panose="02020603050405020304" pitchFamily="18" charset="0"/>
              </a:rPr>
              <a:t>Грин.</a:t>
            </a:r>
            <a:endParaRPr lang="ru-RU" sz="1700" dirty="0">
              <a:latin typeface="Times New Roman" panose="02020603050405020304" pitchFamily="18" charset="0"/>
              <a:cs typeface="Times New Roman" panose="02020603050405020304" pitchFamily="18" charset="0"/>
            </a:endParaRPr>
          </a:p>
          <a:p>
            <a:pPr marL="0" indent="0">
              <a:lnSpc>
                <a:spcPct val="100000"/>
              </a:lnSpc>
              <a:buNone/>
            </a:pPr>
            <a:r>
              <a:rPr lang="ru-RU" sz="1700" dirty="0" smtClean="0">
                <a:latin typeface="Times New Roman" panose="02020603050405020304" pitchFamily="18" charset="0"/>
                <a:cs typeface="Times New Roman" panose="02020603050405020304" pitchFamily="18" charset="0"/>
              </a:rPr>
              <a:t>«</a:t>
            </a:r>
            <a:r>
              <a:rPr lang="ru-RU" sz="1700" dirty="0">
                <a:latin typeface="Times New Roman" panose="02020603050405020304" pitchFamily="18" charset="0"/>
                <a:cs typeface="Times New Roman" panose="02020603050405020304" pitchFamily="18" charset="0"/>
              </a:rPr>
              <a:t>Мастер и Маргарита</a:t>
            </a:r>
            <a:r>
              <a:rPr lang="ru-RU" sz="1700" dirty="0" smtClean="0">
                <a:latin typeface="Times New Roman" panose="02020603050405020304" pitchFamily="18" charset="0"/>
                <a:cs typeface="Times New Roman" panose="02020603050405020304" pitchFamily="18" charset="0"/>
              </a:rPr>
              <a:t>». </a:t>
            </a:r>
            <a:r>
              <a:rPr lang="ru-RU" sz="1700" dirty="0">
                <a:latin typeface="Times New Roman" panose="02020603050405020304" pitchFamily="18" charset="0"/>
                <a:cs typeface="Times New Roman" panose="02020603050405020304" pitchFamily="18" charset="0"/>
              </a:rPr>
              <a:t>М. А. </a:t>
            </a:r>
            <a:r>
              <a:rPr lang="ru-RU" sz="1700" dirty="0" smtClean="0">
                <a:latin typeface="Times New Roman" panose="02020603050405020304" pitchFamily="18" charset="0"/>
                <a:cs typeface="Times New Roman" panose="02020603050405020304" pitchFamily="18" charset="0"/>
              </a:rPr>
              <a:t>Булгаков.</a:t>
            </a:r>
            <a:endParaRPr lang="ru-RU" sz="1700" dirty="0">
              <a:latin typeface="Times New Roman" panose="02020603050405020304" pitchFamily="18" charset="0"/>
              <a:cs typeface="Times New Roman" panose="02020603050405020304" pitchFamily="18" charset="0"/>
            </a:endParaRPr>
          </a:p>
          <a:p>
            <a:pPr marL="0" indent="0">
              <a:lnSpc>
                <a:spcPct val="100000"/>
              </a:lnSpc>
              <a:buNone/>
            </a:pPr>
            <a:r>
              <a:rPr lang="ru-RU" sz="1700" dirty="0">
                <a:latin typeface="Times New Roman" panose="02020603050405020304" pitchFamily="18" charset="0"/>
                <a:cs typeface="Times New Roman" panose="02020603050405020304" pitchFamily="18" charset="0"/>
              </a:rPr>
              <a:t>«Граф Монте-Кристо</a:t>
            </a:r>
            <a:r>
              <a:rPr lang="ru-RU" sz="1700" dirty="0" smtClean="0">
                <a:latin typeface="Times New Roman" panose="02020603050405020304" pitchFamily="18" charset="0"/>
                <a:cs typeface="Times New Roman" panose="02020603050405020304" pitchFamily="18" charset="0"/>
              </a:rPr>
              <a:t>». А</a:t>
            </a:r>
            <a:r>
              <a:rPr lang="ru-RU" sz="1700" dirty="0">
                <a:latin typeface="Times New Roman" panose="02020603050405020304" pitchFamily="18" charset="0"/>
                <a:cs typeface="Times New Roman" panose="02020603050405020304" pitchFamily="18" charset="0"/>
              </a:rPr>
              <a:t>. </a:t>
            </a:r>
            <a:r>
              <a:rPr lang="ru-RU" sz="1700" dirty="0" smtClean="0">
                <a:latin typeface="Times New Roman" panose="02020603050405020304" pitchFamily="18" charset="0"/>
                <a:cs typeface="Times New Roman" panose="02020603050405020304" pitchFamily="18" charset="0"/>
              </a:rPr>
              <a:t>Дюма.</a:t>
            </a:r>
            <a:endParaRPr lang="ru-RU" sz="1700" dirty="0">
              <a:latin typeface="Times New Roman" panose="02020603050405020304" pitchFamily="18" charset="0"/>
              <a:cs typeface="Times New Roman" panose="02020603050405020304" pitchFamily="18" charset="0"/>
            </a:endParaRPr>
          </a:p>
          <a:p>
            <a:pPr marL="0" indent="0">
              <a:lnSpc>
                <a:spcPct val="100000"/>
              </a:lnSpc>
              <a:buNone/>
            </a:pPr>
            <a:r>
              <a:rPr lang="ru-RU" sz="1700" dirty="0">
                <a:latin typeface="Times New Roman" panose="02020603050405020304" pitchFamily="18" charset="0"/>
                <a:cs typeface="Times New Roman" panose="02020603050405020304" pitchFamily="18" charset="0"/>
              </a:rPr>
              <a:t>«</a:t>
            </a:r>
            <a:r>
              <a:rPr lang="ru-RU" sz="1700" dirty="0" smtClean="0">
                <a:latin typeface="Times New Roman" panose="02020603050405020304" pitchFamily="18" charset="0"/>
                <a:cs typeface="Times New Roman" panose="02020603050405020304" pitchFamily="18" charset="0"/>
              </a:rPr>
              <a:t>Чёрный </a:t>
            </a:r>
            <a:r>
              <a:rPr lang="ru-RU" sz="1700" dirty="0">
                <a:latin typeface="Times New Roman" panose="02020603050405020304" pitchFamily="18" charset="0"/>
                <a:cs typeface="Times New Roman" panose="02020603050405020304" pitchFamily="18" charset="0"/>
              </a:rPr>
              <a:t>человек</a:t>
            </a:r>
            <a:r>
              <a:rPr lang="ru-RU" sz="1700" dirty="0" smtClean="0">
                <a:latin typeface="Times New Roman" panose="02020603050405020304" pitchFamily="18" charset="0"/>
                <a:cs typeface="Times New Roman" panose="02020603050405020304" pitchFamily="18" charset="0"/>
              </a:rPr>
              <a:t>». </a:t>
            </a:r>
            <a:r>
              <a:rPr lang="ru-RU" sz="1700" dirty="0">
                <a:latin typeface="Times New Roman" panose="02020603050405020304" pitchFamily="18" charset="0"/>
                <a:cs typeface="Times New Roman" panose="02020603050405020304" pitchFamily="18" charset="0"/>
              </a:rPr>
              <a:t>С. </a:t>
            </a:r>
            <a:r>
              <a:rPr lang="ru-RU" sz="1700" dirty="0" smtClean="0">
                <a:latin typeface="Times New Roman" panose="02020603050405020304" pitchFamily="18" charset="0"/>
                <a:cs typeface="Times New Roman" panose="02020603050405020304" pitchFamily="18" charset="0"/>
              </a:rPr>
              <a:t>Есенин.</a:t>
            </a:r>
            <a:endParaRPr lang="ru-RU" sz="1700" dirty="0">
              <a:latin typeface="Times New Roman" panose="02020603050405020304" pitchFamily="18" charset="0"/>
              <a:cs typeface="Times New Roman" panose="02020603050405020304" pitchFamily="18" charset="0"/>
            </a:endParaRPr>
          </a:p>
          <a:p>
            <a:pPr marL="0" indent="0">
              <a:lnSpc>
                <a:spcPct val="100000"/>
              </a:lnSpc>
              <a:buNone/>
            </a:pPr>
            <a:r>
              <a:rPr lang="ru-RU" sz="1700" dirty="0">
                <a:latin typeface="Times New Roman" panose="02020603050405020304" pitchFamily="18" charset="0"/>
                <a:cs typeface="Times New Roman" panose="02020603050405020304" pitchFamily="18" charset="0"/>
              </a:rPr>
              <a:t>«Гранатовый браслет</a:t>
            </a:r>
            <a:r>
              <a:rPr lang="ru-RU" sz="1700" dirty="0" smtClean="0">
                <a:latin typeface="Times New Roman" panose="02020603050405020304" pitchFamily="18" charset="0"/>
                <a:cs typeface="Times New Roman" panose="02020603050405020304" pitchFamily="18" charset="0"/>
              </a:rPr>
              <a:t>». </a:t>
            </a:r>
            <a:r>
              <a:rPr lang="ru-RU" sz="1700" dirty="0">
                <a:latin typeface="Times New Roman" panose="02020603050405020304" pitchFamily="18" charset="0"/>
                <a:cs typeface="Times New Roman" panose="02020603050405020304" pitchFamily="18" charset="0"/>
              </a:rPr>
              <a:t>А. И. </a:t>
            </a:r>
            <a:r>
              <a:rPr lang="ru-RU" sz="1700" dirty="0" smtClean="0">
                <a:latin typeface="Times New Roman" panose="02020603050405020304" pitchFamily="18" charset="0"/>
                <a:cs typeface="Times New Roman" panose="02020603050405020304" pitchFamily="18" charset="0"/>
              </a:rPr>
              <a:t>Куприн.</a:t>
            </a:r>
          </a:p>
          <a:p>
            <a:pPr marL="0" indent="0">
              <a:lnSpc>
                <a:spcPct val="100000"/>
              </a:lnSpc>
              <a:buNone/>
            </a:pPr>
            <a:r>
              <a:rPr lang="ru-RU" sz="1700" dirty="0" smtClean="0">
                <a:latin typeface="Times New Roman" panose="02020603050405020304" pitchFamily="18" charset="0"/>
                <a:cs typeface="Times New Roman" panose="02020603050405020304" pitchFamily="18" charset="0"/>
              </a:rPr>
              <a:t>«Капитанская дочка». А. С. Пушкин.</a:t>
            </a:r>
          </a:p>
          <a:p>
            <a:pPr marL="0" indent="0">
              <a:lnSpc>
                <a:spcPct val="100000"/>
              </a:lnSpc>
              <a:buNone/>
            </a:pPr>
            <a:r>
              <a:rPr lang="ru-RU" sz="1700" dirty="0" smtClean="0">
                <a:latin typeface="Times New Roman" panose="02020603050405020304" pitchFamily="18" charset="0"/>
                <a:cs typeface="Times New Roman" panose="02020603050405020304" pitchFamily="18" charset="0"/>
              </a:rPr>
              <a:t>«Тарас Бульба». Н. В. Гоголь.</a:t>
            </a:r>
          </a:p>
          <a:p>
            <a:pPr marL="0" indent="0">
              <a:lnSpc>
                <a:spcPct val="100000"/>
              </a:lnSpc>
              <a:buNone/>
            </a:pPr>
            <a:r>
              <a:rPr lang="ru-RU" sz="1700" dirty="0" smtClean="0">
                <a:latin typeface="Times New Roman" panose="02020603050405020304" pitchFamily="18" charset="0"/>
                <a:cs typeface="Times New Roman" panose="02020603050405020304" pitchFamily="18" charset="0"/>
              </a:rPr>
              <a:t>«Любовь к жизни». Дж. Лондон.</a:t>
            </a:r>
            <a:endParaRPr lang="ru-RU" sz="1700" dirty="0">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2"/>
          <a:stretch>
            <a:fillRect/>
          </a:stretch>
        </p:blipFill>
        <p:spPr>
          <a:xfrm>
            <a:off x="3935433" y="1565031"/>
            <a:ext cx="8163756" cy="4624754"/>
          </a:xfrm>
          <a:prstGeom prst="rect">
            <a:avLst/>
          </a:prstGeom>
          <a:ln>
            <a:noFill/>
          </a:ln>
          <a:effectLst>
            <a:outerShdw blurRad="292100" dist="139700" dir="2700000" algn="tl" rotWithShape="0">
              <a:srgbClr val="333333">
                <a:alpha val="65000"/>
              </a:srgbClr>
            </a:outerShdw>
          </a:effectLst>
        </p:spPr>
      </p:pic>
      <p:sp>
        <p:nvSpPr>
          <p:cNvPr id="4" name="Прямоугольник 3"/>
          <p:cNvSpPr/>
          <p:nvPr/>
        </p:nvSpPr>
        <p:spPr>
          <a:xfrm>
            <a:off x="184638" y="-4029"/>
            <a:ext cx="12007362" cy="584775"/>
          </a:xfrm>
          <a:prstGeom prst="rect">
            <a:avLst/>
          </a:prstGeom>
        </p:spPr>
        <p:txBody>
          <a:bodyPr wrap="square">
            <a:spAutoFit/>
          </a:bodyPr>
          <a:lstStyle/>
          <a:p>
            <a:pPr marL="342900" lvl="0" indent="-342900" algn="ctr">
              <a:spcBef>
                <a:spcPts val="1000"/>
              </a:spcBef>
              <a:buClr>
                <a:srgbClr val="A53010"/>
              </a:buClr>
            </a:pPr>
            <a:r>
              <a:rPr lang="ru-RU" sz="3200" dirty="0">
                <a:solidFill>
                  <a:srgbClr val="FF0000"/>
                </a:solidFill>
                <a:latin typeface="Times New Roman" panose="02020603050405020304" pitchFamily="18" charset="0"/>
                <a:cs typeface="Times New Roman" panose="02020603050405020304" pitchFamily="18" charset="0"/>
              </a:rPr>
              <a:t>Литературные примеры к 1 разделу:</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2222" y="0"/>
            <a:ext cx="11989777" cy="800686"/>
          </a:xfrm>
        </p:spPr>
        <p:txBody>
          <a:bodyPr anchor="t">
            <a:normAutofit/>
          </a:bodyPr>
          <a:lstStyle/>
          <a:p>
            <a:r>
              <a:rPr lang="ru-RU" b="0" dirty="0">
                <a:solidFill>
                  <a:srgbClr val="0070C0"/>
                </a:solidFill>
                <a:latin typeface="Times New Roman" panose="02020603050405020304" pitchFamily="18" charset="0"/>
                <a:cs typeface="Times New Roman" panose="02020603050405020304" pitchFamily="18" charset="0"/>
              </a:rPr>
              <a:t>Раздел 2. Семья, общество, Отечество в жизни </a:t>
            </a:r>
            <a:r>
              <a:rPr lang="ru-RU" b="0" dirty="0" smtClean="0">
                <a:solidFill>
                  <a:srgbClr val="0070C0"/>
                </a:solidFill>
                <a:latin typeface="Times New Roman" panose="02020603050405020304" pitchFamily="18" charset="0"/>
                <a:cs typeface="Times New Roman" panose="02020603050405020304" pitchFamily="18" charset="0"/>
              </a:rPr>
              <a:t>человека.</a:t>
            </a:r>
            <a:endParaRPr lang="ru-RU" b="0" dirty="0">
              <a:solidFill>
                <a:srgbClr val="0070C0"/>
              </a:solidFill>
              <a:latin typeface="Times New Roman" panose="02020603050405020304" pitchFamily="18" charset="0"/>
              <a:cs typeface="Times New Roman" panose="02020603050405020304" pitchFamily="18" charset="0"/>
            </a:endParaRPr>
          </a:p>
        </p:txBody>
      </p:sp>
      <p:sp>
        <p:nvSpPr>
          <p:cNvPr id="3" name="Содержимое 2"/>
          <p:cNvSpPr>
            <a:spLocks noGrp="1"/>
          </p:cNvSpPr>
          <p:nvPr>
            <p:ph idx="1"/>
          </p:nvPr>
        </p:nvSpPr>
        <p:spPr>
          <a:xfrm>
            <a:off x="202222" y="1266093"/>
            <a:ext cx="11989778" cy="4739053"/>
          </a:xfrm>
        </p:spPr>
        <p:txBody>
          <a:bodyPr/>
          <a:lstStyle/>
          <a:p>
            <a:pPr algn="just">
              <a:buNone/>
            </a:pPr>
            <a:r>
              <a:rPr lang="ru-RU" sz="2800" dirty="0" smtClean="0">
                <a:latin typeface="Times New Roman" panose="02020603050405020304" pitchFamily="18" charset="0"/>
                <a:cs typeface="Times New Roman" panose="02020603050405020304" pitchFamily="18" charset="0"/>
              </a:rPr>
              <a:t>Темы </a:t>
            </a:r>
            <a:r>
              <a:rPr lang="ru-RU" sz="2800" dirty="0">
                <a:latin typeface="Times New Roman" panose="02020603050405020304" pitchFamily="18" charset="0"/>
                <a:cs typeface="Times New Roman" panose="02020603050405020304" pitchFamily="18" charset="0"/>
              </a:rPr>
              <a:t>этого раздела нацеливают на размышление о семейных и общественных ценностях, традициях и обычаях, </a:t>
            </a:r>
            <a:r>
              <a:rPr lang="ru-RU" sz="2800" dirty="0" smtClean="0">
                <a:latin typeface="Times New Roman" panose="02020603050405020304" pitchFamily="18" charset="0"/>
                <a:cs typeface="Times New Roman" panose="02020603050405020304" pitchFamily="18" charset="0"/>
              </a:rPr>
              <a:t>отношениях между людьми, </a:t>
            </a:r>
            <a:r>
              <a:rPr lang="ru-RU" sz="2800" dirty="0">
                <a:latin typeface="Times New Roman" panose="02020603050405020304" pitchFamily="18" charset="0"/>
                <a:cs typeface="Times New Roman" panose="02020603050405020304" pitchFamily="18" charset="0"/>
              </a:rPr>
              <a:t>влиянии </a:t>
            </a:r>
            <a:r>
              <a:rPr lang="ru-RU" sz="2800" dirty="0" smtClean="0">
                <a:latin typeface="Times New Roman" panose="02020603050405020304" pitchFamily="18" charset="0"/>
                <a:cs typeface="Times New Roman" panose="02020603050405020304" pitchFamily="18" charset="0"/>
              </a:rPr>
              <a:t>общества и </a:t>
            </a:r>
            <a:r>
              <a:rPr lang="ru-RU" sz="2800" dirty="0">
                <a:latin typeface="Times New Roman" panose="02020603050405020304" pitchFamily="18" charset="0"/>
                <a:cs typeface="Times New Roman" panose="02020603050405020304" pitchFamily="18" charset="0"/>
              </a:rPr>
              <a:t>семьи на человека.</a:t>
            </a:r>
          </a:p>
          <a:p>
            <a:pPr>
              <a:buNone/>
            </a:pPr>
            <a:r>
              <a:rPr lang="ru-RU" sz="2800" dirty="0">
                <a:solidFill>
                  <a:srgbClr val="00B050"/>
                </a:solidFill>
                <a:latin typeface="Times New Roman" panose="02020603050405020304" pitchFamily="18" charset="0"/>
                <a:cs typeface="Times New Roman" panose="02020603050405020304" pitchFamily="18" charset="0"/>
              </a:rPr>
              <a:t>Возможные темы:</a:t>
            </a:r>
          </a:p>
          <a:p>
            <a:pPr>
              <a:buFont typeface="Arial" panose="020B0604020202020204" pitchFamily="34" charset="0"/>
              <a:buChar char="•"/>
            </a:pPr>
            <a:r>
              <a:rPr lang="ru-RU" sz="2800" dirty="0">
                <a:latin typeface="Times New Roman" panose="02020603050405020304" pitchFamily="18" charset="0"/>
                <a:cs typeface="Times New Roman" panose="02020603050405020304" pitchFamily="18" charset="0"/>
              </a:rPr>
              <a:t>Почему для некоторых людей так важно общественное </a:t>
            </a:r>
            <a:r>
              <a:rPr lang="ru-RU" sz="2800" dirty="0" smtClean="0">
                <a:latin typeface="Times New Roman" panose="02020603050405020304" pitchFamily="18" charset="0"/>
                <a:cs typeface="Times New Roman" panose="02020603050405020304" pitchFamily="18" charset="0"/>
              </a:rPr>
              <a:t>мнение?</a:t>
            </a:r>
          </a:p>
          <a:p>
            <a:pPr>
              <a:buFont typeface="Arial" panose="020B0604020202020204" pitchFamily="34" charset="0"/>
              <a:buChar char="•"/>
            </a:pPr>
            <a:r>
              <a:rPr lang="ru-RU" sz="2800" dirty="0" smtClean="0">
                <a:latin typeface="Times New Roman" panose="02020603050405020304" pitchFamily="18" charset="0"/>
                <a:cs typeface="Times New Roman" panose="02020603050405020304" pitchFamily="18" charset="0"/>
              </a:rPr>
              <a:t>Как </a:t>
            </a:r>
            <a:r>
              <a:rPr lang="ru-RU" sz="2800" dirty="0">
                <a:latin typeface="Times New Roman" panose="02020603050405020304" pitchFamily="18" charset="0"/>
                <a:cs typeface="Times New Roman" panose="02020603050405020304" pitchFamily="18" charset="0"/>
              </a:rPr>
              <a:t>окружение влияет на </a:t>
            </a:r>
            <a:r>
              <a:rPr lang="ru-RU" sz="2800" dirty="0" smtClean="0">
                <a:latin typeface="Times New Roman" panose="02020603050405020304" pitchFamily="18" charset="0"/>
                <a:cs typeface="Times New Roman" panose="02020603050405020304" pitchFamily="18" charset="0"/>
              </a:rPr>
              <a:t>ребёнка?</a:t>
            </a:r>
          </a:p>
          <a:p>
            <a:pPr>
              <a:buFont typeface="Arial" panose="020B0604020202020204" pitchFamily="34" charset="0"/>
              <a:buChar char="•"/>
            </a:pPr>
            <a:r>
              <a:rPr lang="ru-RU" sz="2800" dirty="0" smtClean="0">
                <a:latin typeface="Times New Roman" panose="02020603050405020304" pitchFamily="18" charset="0"/>
                <a:cs typeface="Times New Roman" panose="02020603050405020304" pitchFamily="18" charset="0"/>
              </a:rPr>
              <a:t>На </a:t>
            </a:r>
            <a:r>
              <a:rPr lang="ru-RU" sz="2800" dirty="0">
                <a:latin typeface="Times New Roman" panose="02020603050405020304" pitchFamily="18" charset="0"/>
                <a:cs typeface="Times New Roman" panose="02020603050405020304" pitchFamily="18" charset="0"/>
              </a:rPr>
              <a:t>что готов пойти человек ради своей </a:t>
            </a:r>
            <a:r>
              <a:rPr lang="ru-RU" sz="2800" dirty="0" smtClean="0">
                <a:latin typeface="Times New Roman" panose="02020603050405020304" pitchFamily="18" charset="0"/>
                <a:cs typeface="Times New Roman" panose="02020603050405020304" pitchFamily="18" charset="0"/>
              </a:rPr>
              <a:t>семьи?</a:t>
            </a:r>
          </a:p>
          <a:p>
            <a:pPr>
              <a:buFont typeface="Arial" panose="020B0604020202020204" pitchFamily="34" charset="0"/>
              <a:buChar char="•"/>
            </a:pPr>
            <a:r>
              <a:rPr lang="ru-RU" sz="2800" dirty="0" smtClean="0">
                <a:latin typeface="Times New Roman" panose="02020603050405020304" pitchFamily="18" charset="0"/>
                <a:cs typeface="Times New Roman" panose="02020603050405020304" pitchFamily="18" charset="0"/>
              </a:rPr>
              <a:t>Человек </a:t>
            </a:r>
            <a:r>
              <a:rPr lang="ru-RU" sz="2800" dirty="0">
                <a:latin typeface="Times New Roman" panose="02020603050405020304" pitchFamily="18" charset="0"/>
                <a:cs typeface="Times New Roman" panose="02020603050405020304" pitchFamily="18" charset="0"/>
              </a:rPr>
              <a:t>должен жить для себя или на </a:t>
            </a:r>
            <a:r>
              <a:rPr lang="ru-RU" sz="2800" dirty="0" smtClean="0">
                <a:latin typeface="Times New Roman" panose="02020603050405020304" pitchFamily="18" charset="0"/>
                <a:cs typeface="Times New Roman" panose="02020603050405020304" pitchFamily="18" charset="0"/>
              </a:rPr>
              <a:t>благо</a:t>
            </a:r>
          </a:p>
          <a:p>
            <a:pPr marL="0" indent="0">
              <a:buNone/>
            </a:pPr>
            <a:r>
              <a:rPr lang="ru-RU" sz="2800" dirty="0" smtClean="0">
                <a:latin typeface="Times New Roman" panose="02020603050405020304" pitchFamily="18" charset="0"/>
                <a:cs typeface="Times New Roman" panose="02020603050405020304" pitchFamily="18" charset="0"/>
              </a:rPr>
              <a:t>общества?</a:t>
            </a:r>
            <a:endParaRPr lang="ru-RU" sz="2800" dirty="0">
              <a:latin typeface="Times New Roman" panose="02020603050405020304" pitchFamily="18" charset="0"/>
              <a:cs typeface="Times New Roman" panose="02020603050405020304" pitchFamily="18" charset="0"/>
            </a:endParaRPr>
          </a:p>
        </p:txBody>
      </p:sp>
      <p:pic>
        <p:nvPicPr>
          <p:cNvPr id="5" name="Рисунок 4"/>
          <p:cNvPicPr>
            <a:picLocks noChangeAspect="1"/>
          </p:cNvPicPr>
          <p:nvPr/>
        </p:nvPicPr>
        <p:blipFill>
          <a:blip r:embed="rId2"/>
          <a:stretch>
            <a:fillRect/>
          </a:stretch>
        </p:blipFill>
        <p:spPr>
          <a:xfrm>
            <a:off x="7737231" y="3856196"/>
            <a:ext cx="4387361" cy="2905407"/>
          </a:xfrm>
          <a:prstGeom prst="rect">
            <a:avLst/>
          </a:prstGeom>
          <a:ln>
            <a:noFill/>
          </a:ln>
          <a:effectLst>
            <a:outerShdw blurRad="292100" dist="139700" dir="2700000" algn="tl" rotWithShape="0">
              <a:srgbClr val="333333">
                <a:alpha val="65000"/>
              </a:srgbClr>
            </a:outerShdw>
          </a:effectLst>
        </p:spPr>
      </p:pic>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12191999" cy="605446"/>
          </a:xfrm>
        </p:spPr>
        <p:txBody>
          <a:bodyPr>
            <a:noAutofit/>
          </a:bodyPr>
          <a:lstStyle/>
          <a:p>
            <a:pPr algn="ctr"/>
            <a:r>
              <a:rPr lang="ru-RU" b="0" dirty="0" smtClean="0">
                <a:solidFill>
                  <a:srgbClr val="FF0000"/>
                </a:solidFill>
                <a:latin typeface="Times New Roman" panose="02020603050405020304" pitchFamily="18" charset="0"/>
                <a:cs typeface="Times New Roman" panose="02020603050405020304" pitchFamily="18" charset="0"/>
              </a:rPr>
              <a:t>Литературные примеры ко 2 </a:t>
            </a:r>
            <a:r>
              <a:rPr lang="ru-RU" b="0" dirty="0">
                <a:solidFill>
                  <a:srgbClr val="FF0000"/>
                </a:solidFill>
                <a:latin typeface="Times New Roman" panose="02020603050405020304" pitchFamily="18" charset="0"/>
                <a:cs typeface="Times New Roman" panose="02020603050405020304" pitchFamily="18" charset="0"/>
              </a:rPr>
              <a:t>разделу</a:t>
            </a:r>
            <a:r>
              <a:rPr lang="ru-RU" b="0" dirty="0" smtClean="0">
                <a:solidFill>
                  <a:srgbClr val="FF0000"/>
                </a:solidFill>
                <a:latin typeface="Times New Roman" panose="02020603050405020304" pitchFamily="18" charset="0"/>
                <a:cs typeface="Times New Roman" panose="02020603050405020304" pitchFamily="18" charset="0"/>
              </a:rPr>
              <a:t>:</a:t>
            </a:r>
            <a:endParaRPr lang="ru-RU" b="0" dirty="0">
              <a:solidFill>
                <a:srgbClr val="FF0000"/>
              </a:solidFill>
              <a:latin typeface="Times New Roman" panose="02020603050405020304" pitchFamily="18" charset="0"/>
              <a:cs typeface="Times New Roman" panose="02020603050405020304" pitchFamily="18" charset="0"/>
            </a:endParaRPr>
          </a:p>
        </p:txBody>
      </p:sp>
      <p:sp>
        <p:nvSpPr>
          <p:cNvPr id="3" name="Содержимое 2"/>
          <p:cNvSpPr>
            <a:spLocks noGrp="1"/>
          </p:cNvSpPr>
          <p:nvPr>
            <p:ph idx="1"/>
          </p:nvPr>
        </p:nvSpPr>
        <p:spPr>
          <a:xfrm>
            <a:off x="184638" y="1125416"/>
            <a:ext cx="4606837" cy="5744094"/>
          </a:xfrm>
        </p:spPr>
        <p:txBody>
          <a:bodyPr>
            <a:normAutofit lnSpcReduction="10000"/>
          </a:bodyPr>
          <a:lstStyle/>
          <a:p>
            <a:pPr marL="0" indent="0">
              <a:buNone/>
            </a:pPr>
            <a:r>
              <a:rPr lang="ru-RU" sz="2000" dirty="0">
                <a:latin typeface="Times New Roman" panose="02020603050405020304" pitchFamily="18" charset="0"/>
                <a:cs typeface="Times New Roman" panose="02020603050405020304" pitchFamily="18" charset="0"/>
              </a:rPr>
              <a:t>«Война и мир</a:t>
            </a:r>
            <a:r>
              <a:rPr lang="ru-RU" sz="2000" dirty="0" smtClean="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Л. Н. </a:t>
            </a:r>
            <a:r>
              <a:rPr lang="ru-RU" sz="2000" dirty="0" smtClean="0">
                <a:latin typeface="Times New Roman" panose="02020603050405020304" pitchFamily="18" charset="0"/>
                <a:cs typeface="Times New Roman" panose="02020603050405020304" pitchFamily="18" charset="0"/>
              </a:rPr>
              <a:t>Толстой</a:t>
            </a:r>
            <a:r>
              <a:rPr lang="ru-RU" sz="2000" dirty="0">
                <a:latin typeface="Times New Roman" panose="02020603050405020304" pitchFamily="18" charset="0"/>
                <a:cs typeface="Times New Roman" panose="02020603050405020304" pitchFamily="18" charset="0"/>
              </a:rPr>
              <a:t>.</a:t>
            </a:r>
          </a:p>
          <a:p>
            <a:pPr marL="0" indent="0">
              <a:buNone/>
            </a:pPr>
            <a:r>
              <a:rPr lang="ru-RU" sz="2000" dirty="0">
                <a:latin typeface="Times New Roman" panose="02020603050405020304" pitchFamily="18" charset="0"/>
                <a:cs typeface="Times New Roman" panose="02020603050405020304" pitchFamily="18" charset="0"/>
              </a:rPr>
              <a:t>«Анна Каренина</a:t>
            </a:r>
            <a:r>
              <a:rPr lang="ru-RU" sz="2000" dirty="0" smtClean="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Л. Н. </a:t>
            </a:r>
            <a:r>
              <a:rPr lang="ru-RU" sz="2000" dirty="0" smtClean="0">
                <a:latin typeface="Times New Roman" panose="02020603050405020304" pitchFamily="18" charset="0"/>
                <a:cs typeface="Times New Roman" panose="02020603050405020304" pitchFamily="18" charset="0"/>
              </a:rPr>
              <a:t>Толстой.</a:t>
            </a:r>
            <a:endParaRPr lang="ru-RU" sz="2000" dirty="0">
              <a:latin typeface="Times New Roman" panose="02020603050405020304" pitchFamily="18" charset="0"/>
              <a:cs typeface="Times New Roman" panose="02020603050405020304" pitchFamily="18" charset="0"/>
            </a:endParaRPr>
          </a:p>
          <a:p>
            <a:pPr marL="0" indent="0">
              <a:buNone/>
            </a:pPr>
            <a:r>
              <a:rPr lang="ru-RU" sz="2000" dirty="0" smtClean="0">
                <a:latin typeface="Times New Roman" panose="02020603050405020304" pitchFamily="18" charset="0"/>
                <a:cs typeface="Times New Roman" panose="02020603050405020304" pitchFamily="18" charset="0"/>
              </a:rPr>
              <a:t>«</a:t>
            </a:r>
            <a:r>
              <a:rPr lang="ru-RU" sz="2000" dirty="0">
                <a:latin typeface="Times New Roman" panose="02020603050405020304" pitchFamily="18" charset="0"/>
                <a:cs typeface="Times New Roman" panose="02020603050405020304" pitchFamily="18" charset="0"/>
              </a:rPr>
              <a:t>Герой нашего времени</a:t>
            </a:r>
            <a:r>
              <a:rPr lang="ru-RU" sz="2000" dirty="0" smtClean="0">
                <a:latin typeface="Times New Roman" panose="02020603050405020304" pitchFamily="18" charset="0"/>
                <a:cs typeface="Times New Roman" panose="02020603050405020304" pitchFamily="18" charset="0"/>
              </a:rPr>
              <a:t>». М. Ю. Лермонтов.</a:t>
            </a:r>
            <a:endParaRPr lang="ru-RU" sz="2000" dirty="0">
              <a:latin typeface="Times New Roman" panose="02020603050405020304" pitchFamily="18" charset="0"/>
              <a:cs typeface="Times New Roman" panose="02020603050405020304" pitchFamily="18" charset="0"/>
            </a:endParaRPr>
          </a:p>
          <a:p>
            <a:pPr marL="0" indent="0">
              <a:buNone/>
            </a:pPr>
            <a:r>
              <a:rPr lang="ru-RU" sz="2000" dirty="0">
                <a:latin typeface="Times New Roman" panose="02020603050405020304" pitchFamily="18" charset="0"/>
                <a:cs typeface="Times New Roman" panose="02020603050405020304" pitchFamily="18" charset="0"/>
              </a:rPr>
              <a:t>«Горе от ума</a:t>
            </a:r>
            <a:r>
              <a:rPr lang="ru-RU" sz="2000" dirty="0" smtClean="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А. С. </a:t>
            </a:r>
            <a:r>
              <a:rPr lang="ru-RU" sz="2000" dirty="0" smtClean="0">
                <a:latin typeface="Times New Roman" panose="02020603050405020304" pitchFamily="18" charset="0"/>
                <a:cs typeface="Times New Roman" panose="02020603050405020304" pitchFamily="18" charset="0"/>
              </a:rPr>
              <a:t>Грибоедов.</a:t>
            </a:r>
            <a:endParaRPr lang="ru-RU" sz="2000" dirty="0">
              <a:latin typeface="Times New Roman" panose="02020603050405020304" pitchFamily="18" charset="0"/>
              <a:cs typeface="Times New Roman" panose="02020603050405020304" pitchFamily="18" charset="0"/>
            </a:endParaRPr>
          </a:p>
          <a:p>
            <a:pPr marL="0" indent="0">
              <a:buNone/>
            </a:pPr>
            <a:r>
              <a:rPr lang="ru-RU" sz="2000" dirty="0">
                <a:latin typeface="Times New Roman" panose="02020603050405020304" pitchFamily="18" charset="0"/>
                <a:cs typeface="Times New Roman" panose="02020603050405020304" pitchFamily="18" charset="0"/>
              </a:rPr>
              <a:t>«Тарас Бульба</a:t>
            </a:r>
            <a:r>
              <a:rPr lang="ru-RU" sz="2000" dirty="0" smtClean="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Н. В. </a:t>
            </a:r>
            <a:r>
              <a:rPr lang="ru-RU" sz="2000" dirty="0" smtClean="0">
                <a:latin typeface="Times New Roman" panose="02020603050405020304" pitchFamily="18" charset="0"/>
                <a:cs typeface="Times New Roman" panose="02020603050405020304" pitchFamily="18" charset="0"/>
              </a:rPr>
              <a:t>Гоголь.</a:t>
            </a:r>
            <a:endParaRPr lang="ru-RU" sz="2000" dirty="0">
              <a:latin typeface="Times New Roman" panose="02020603050405020304" pitchFamily="18" charset="0"/>
              <a:cs typeface="Times New Roman" panose="02020603050405020304" pitchFamily="18" charset="0"/>
            </a:endParaRPr>
          </a:p>
          <a:p>
            <a:pPr marL="0" indent="0">
              <a:buNone/>
            </a:pPr>
            <a:r>
              <a:rPr lang="ru-RU" sz="2000" dirty="0">
                <a:latin typeface="Times New Roman" panose="02020603050405020304" pitchFamily="18" charset="0"/>
                <a:cs typeface="Times New Roman" panose="02020603050405020304" pitchFamily="18" charset="0"/>
              </a:rPr>
              <a:t>«Капитанская дочка</a:t>
            </a:r>
            <a:r>
              <a:rPr lang="ru-RU" sz="2000" dirty="0" smtClean="0">
                <a:latin typeface="Times New Roman" panose="02020603050405020304" pitchFamily="18" charset="0"/>
                <a:cs typeface="Times New Roman" panose="02020603050405020304" pitchFamily="18" charset="0"/>
              </a:rPr>
              <a:t>». А. С. Пушкин.</a:t>
            </a:r>
          </a:p>
          <a:p>
            <a:pPr marL="0" indent="0">
              <a:buNone/>
            </a:pPr>
            <a:r>
              <a:rPr lang="ru-RU" sz="2000" dirty="0">
                <a:latin typeface="Times New Roman" panose="02020603050405020304" pitchFamily="18" charset="0"/>
                <a:cs typeface="Times New Roman" panose="02020603050405020304" pitchFamily="18" charset="0"/>
              </a:rPr>
              <a:t>«Евгений Онегин». А. С. Пушкин</a:t>
            </a:r>
            <a:r>
              <a:rPr lang="ru-RU" sz="2000" dirty="0" smtClean="0">
                <a:latin typeface="Times New Roman" panose="02020603050405020304" pitchFamily="18" charset="0"/>
                <a:cs typeface="Times New Roman" panose="02020603050405020304" pitchFamily="18" charset="0"/>
              </a:rPr>
              <a:t>.</a:t>
            </a:r>
          </a:p>
          <a:p>
            <a:pPr marL="0" indent="0">
              <a:buNone/>
            </a:pPr>
            <a:r>
              <a:rPr lang="ru-RU" sz="2000" dirty="0" smtClean="0">
                <a:latin typeface="Times New Roman" panose="02020603050405020304" pitchFamily="18" charset="0"/>
                <a:cs typeface="Times New Roman" panose="02020603050405020304" pitchFamily="18" charset="0"/>
              </a:rPr>
              <a:t>«В списках не значился». Б. Л. Васильев.</a:t>
            </a:r>
          </a:p>
          <a:p>
            <a:pPr marL="0" indent="0">
              <a:buNone/>
            </a:pPr>
            <a:r>
              <a:rPr lang="ru-RU" sz="2000" dirty="0" smtClean="0">
                <a:latin typeface="Times New Roman" panose="02020603050405020304" pitchFamily="18" charset="0"/>
                <a:cs typeface="Times New Roman" panose="02020603050405020304" pitchFamily="18" charset="0"/>
              </a:rPr>
              <a:t>«Куст сирени». А. И. Куприн.</a:t>
            </a:r>
          </a:p>
          <a:p>
            <a:pPr marL="0" indent="0">
              <a:buNone/>
            </a:pPr>
            <a:r>
              <a:rPr lang="ru-RU" sz="2000" dirty="0" smtClean="0">
                <a:latin typeface="Times New Roman" panose="02020603050405020304" pitchFamily="18" charset="0"/>
                <a:cs typeface="Times New Roman" panose="02020603050405020304" pitchFamily="18" charset="0"/>
              </a:rPr>
              <a:t>«Кавказ». И. А. Бунин.</a:t>
            </a:r>
          </a:p>
          <a:p>
            <a:pPr marL="0" indent="0">
              <a:buNone/>
            </a:pPr>
            <a:r>
              <a:rPr lang="ru-RU" sz="2000" dirty="0" smtClean="0">
                <a:latin typeface="Times New Roman" panose="02020603050405020304" pitchFamily="18" charset="0"/>
                <a:cs typeface="Times New Roman" panose="02020603050405020304" pitchFamily="18" charset="0"/>
              </a:rPr>
              <a:t>«О любви». А. П. Чехов.</a:t>
            </a:r>
          </a:p>
          <a:p>
            <a:pPr marL="0" indent="0">
              <a:buNone/>
            </a:pPr>
            <a:r>
              <a:rPr lang="ru-RU" sz="2000" dirty="0" smtClean="0">
                <a:latin typeface="Times New Roman" panose="02020603050405020304" pitchFamily="18" charset="0"/>
                <a:cs typeface="Times New Roman" panose="02020603050405020304" pitchFamily="18" charset="0"/>
              </a:rPr>
              <a:t>«После бала». Л. Н. Толстой.</a:t>
            </a:r>
          </a:p>
          <a:p>
            <a:pPr marL="0" indent="0">
              <a:buNone/>
            </a:pPr>
            <a:r>
              <a:rPr lang="ru-RU" sz="2000" dirty="0" smtClean="0">
                <a:latin typeface="Times New Roman" panose="02020603050405020304" pitchFamily="18" charset="0"/>
                <a:cs typeface="Times New Roman" panose="02020603050405020304" pitchFamily="18" charset="0"/>
              </a:rPr>
              <a:t>«Бородино». М. Ю. Лермонтов.</a:t>
            </a:r>
            <a:endParaRPr lang="ru-RU" sz="2000" dirty="0">
              <a:latin typeface="Times New Roman" panose="02020603050405020304" pitchFamily="18" charset="0"/>
              <a:cs typeface="Times New Roman" panose="02020603050405020304" pitchFamily="18" charset="0"/>
            </a:endParaRPr>
          </a:p>
        </p:txBody>
      </p:sp>
      <p:pic>
        <p:nvPicPr>
          <p:cNvPr id="5" name="Рисунок 4"/>
          <p:cNvPicPr>
            <a:picLocks noChangeAspect="1"/>
          </p:cNvPicPr>
          <p:nvPr/>
        </p:nvPicPr>
        <p:blipFill>
          <a:blip r:embed="rId2"/>
          <a:stretch>
            <a:fillRect/>
          </a:stretch>
        </p:blipFill>
        <p:spPr>
          <a:xfrm>
            <a:off x="4308231" y="905608"/>
            <a:ext cx="7792151" cy="5663740"/>
          </a:xfrm>
          <a:prstGeom prst="rect">
            <a:avLst/>
          </a:prstGeom>
          <a:ln>
            <a:noFill/>
          </a:ln>
          <a:effectLst>
            <a:outerShdw blurRad="292100" dist="139700" dir="2700000" algn="tl" rotWithShape="0">
              <a:srgbClr val="333333">
                <a:alpha val="65000"/>
              </a:srgbClr>
            </a:outerShdw>
          </a:effectLst>
        </p:spPr>
      </p:pic>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3430" y="0"/>
            <a:ext cx="11998569" cy="712177"/>
          </a:xfrm>
        </p:spPr>
        <p:txBody>
          <a:bodyPr anchor="t">
            <a:normAutofit/>
          </a:bodyPr>
          <a:lstStyle/>
          <a:p>
            <a:r>
              <a:rPr lang="ru-RU" b="0" dirty="0">
                <a:solidFill>
                  <a:srgbClr val="0070C0"/>
                </a:solidFill>
                <a:latin typeface="Times New Roman" panose="02020603050405020304" pitchFamily="18" charset="0"/>
                <a:cs typeface="Times New Roman" panose="02020603050405020304" pitchFamily="18" charset="0"/>
              </a:rPr>
              <a:t>Раздел 3. Природа и культура в жизни </a:t>
            </a:r>
            <a:r>
              <a:rPr lang="ru-RU" b="0" dirty="0" smtClean="0">
                <a:solidFill>
                  <a:srgbClr val="0070C0"/>
                </a:solidFill>
                <a:latin typeface="Times New Roman" panose="02020603050405020304" pitchFamily="18" charset="0"/>
                <a:cs typeface="Times New Roman" panose="02020603050405020304" pitchFamily="18" charset="0"/>
              </a:rPr>
              <a:t>человека</a:t>
            </a:r>
            <a:r>
              <a:rPr lang="ru-RU" b="0" dirty="0">
                <a:solidFill>
                  <a:srgbClr val="0070C0"/>
                </a:solidFill>
                <a:latin typeface="Times New Roman" panose="02020603050405020304" pitchFamily="18" charset="0"/>
                <a:cs typeface="Times New Roman" panose="02020603050405020304" pitchFamily="18" charset="0"/>
              </a:rPr>
              <a:t>.</a:t>
            </a:r>
          </a:p>
        </p:txBody>
      </p:sp>
      <p:sp>
        <p:nvSpPr>
          <p:cNvPr id="3" name="Содержимое 2"/>
          <p:cNvSpPr>
            <a:spLocks noGrp="1"/>
          </p:cNvSpPr>
          <p:nvPr>
            <p:ph idx="1"/>
          </p:nvPr>
        </p:nvSpPr>
        <p:spPr>
          <a:xfrm>
            <a:off x="193429" y="1213338"/>
            <a:ext cx="11998570" cy="4589585"/>
          </a:xfrm>
        </p:spPr>
        <p:txBody>
          <a:bodyPr>
            <a:normAutofit/>
          </a:bodyPr>
          <a:lstStyle/>
          <a:p>
            <a:pPr>
              <a:buNone/>
            </a:pPr>
            <a:r>
              <a:rPr lang="ru-RU" sz="2400" dirty="0" smtClean="0">
                <a:latin typeface="Times New Roman" panose="02020603050405020304" pitchFamily="18" charset="0"/>
                <a:cs typeface="Times New Roman" panose="02020603050405020304" pitchFamily="18" charset="0"/>
              </a:rPr>
              <a:t>Темы </a:t>
            </a:r>
            <a:r>
              <a:rPr lang="ru-RU" sz="2400" dirty="0">
                <a:latin typeface="Times New Roman" panose="02020603050405020304" pitchFamily="18" charset="0"/>
                <a:cs typeface="Times New Roman" panose="02020603050405020304" pitchFamily="18" charset="0"/>
              </a:rPr>
              <a:t>этого раздела нацеливают на рассуждение об искусстве и науке, о </a:t>
            </a:r>
            <a:r>
              <a:rPr lang="ru-RU" sz="2400" dirty="0" smtClean="0">
                <a:latin typeface="Times New Roman" panose="02020603050405020304" pitchFamily="18" charset="0"/>
                <a:cs typeface="Times New Roman" panose="02020603050405020304" pitchFamily="18" charset="0"/>
              </a:rPr>
              <a:t>таланте, ценности </a:t>
            </a:r>
            <a:r>
              <a:rPr lang="ru-RU" sz="2400" dirty="0">
                <a:latin typeface="Times New Roman" panose="02020603050405020304" pitchFamily="18" charset="0"/>
                <a:cs typeface="Times New Roman" panose="02020603050405020304" pitchFamily="18" charset="0"/>
              </a:rPr>
              <a:t>творчества и научного поиска, о собственных интересах в области искусства и науки</a:t>
            </a:r>
            <a:r>
              <a:rPr lang="ru-RU" sz="2400" dirty="0" smtClean="0">
                <a:latin typeface="Times New Roman" panose="02020603050405020304" pitchFamily="18" charset="0"/>
                <a:cs typeface="Times New Roman" panose="02020603050405020304" pitchFamily="18" charset="0"/>
              </a:rPr>
              <a:t>; некоторые темы связаны </a:t>
            </a:r>
            <a:r>
              <a:rPr lang="ru-RU" sz="2400" dirty="0">
                <a:latin typeface="Times New Roman" panose="02020603050405020304" pitchFamily="18" charset="0"/>
                <a:cs typeface="Times New Roman" panose="02020603050405020304" pitchFamily="18" charset="0"/>
              </a:rPr>
              <a:t>с вопросами экологии и </a:t>
            </a:r>
            <a:r>
              <a:rPr lang="ru-RU" sz="2400" dirty="0" smtClean="0">
                <a:latin typeface="Times New Roman" panose="02020603050405020304" pitchFamily="18" charset="0"/>
                <a:cs typeface="Times New Roman" panose="02020603050405020304" pitchFamily="18" charset="0"/>
              </a:rPr>
              <a:t>роли </a:t>
            </a:r>
            <a:r>
              <a:rPr lang="ru-RU" sz="2400" dirty="0">
                <a:latin typeface="Times New Roman" panose="02020603050405020304" pitchFamily="18" charset="0"/>
                <a:cs typeface="Times New Roman" panose="02020603050405020304" pitchFamily="18" charset="0"/>
              </a:rPr>
              <a:t>природы в жизни человека. </a:t>
            </a:r>
            <a:endParaRPr lang="ru-RU" dirty="0">
              <a:latin typeface="Times New Roman" panose="02020603050405020304" pitchFamily="18" charset="0"/>
              <a:cs typeface="Times New Roman" panose="02020603050405020304" pitchFamily="18" charset="0"/>
            </a:endParaRPr>
          </a:p>
          <a:p>
            <a:pPr>
              <a:buNone/>
            </a:pPr>
            <a:r>
              <a:rPr lang="ru-RU" sz="2400" dirty="0">
                <a:solidFill>
                  <a:srgbClr val="00B050"/>
                </a:solidFill>
                <a:latin typeface="Times New Roman" panose="02020603050405020304" pitchFamily="18" charset="0"/>
                <a:cs typeface="Times New Roman" panose="02020603050405020304" pitchFamily="18" charset="0"/>
              </a:rPr>
              <a:t>Возможные темы:</a:t>
            </a:r>
          </a:p>
          <a:p>
            <a:pPr>
              <a:lnSpc>
                <a:spcPct val="100000"/>
              </a:lnSpc>
              <a:buFont typeface="Arial" panose="020B0604020202020204" pitchFamily="34" charset="0"/>
              <a:buChar char="•"/>
            </a:pPr>
            <a:r>
              <a:rPr lang="ru-RU" sz="2400" dirty="0">
                <a:latin typeface="Times New Roman" panose="02020603050405020304" pitchFamily="18" charset="0"/>
                <a:cs typeface="Times New Roman" panose="02020603050405020304" pitchFamily="18" charset="0"/>
              </a:rPr>
              <a:t>Как произведения искусства могут повлиять на личность и </a:t>
            </a:r>
            <a:r>
              <a:rPr lang="ru-RU" sz="2400" dirty="0" smtClean="0">
                <a:latin typeface="Times New Roman" panose="02020603050405020304" pitchFamily="18" charset="0"/>
                <a:cs typeface="Times New Roman" panose="02020603050405020304" pitchFamily="18" charset="0"/>
              </a:rPr>
              <a:t>воспитание?</a:t>
            </a:r>
          </a:p>
          <a:p>
            <a:pPr>
              <a:lnSpc>
                <a:spcPct val="100000"/>
              </a:lnSpc>
              <a:buFont typeface="Arial" panose="020B0604020202020204" pitchFamily="34" charset="0"/>
              <a:buChar char="•"/>
            </a:pPr>
            <a:r>
              <a:rPr lang="ru-RU" sz="2400" dirty="0" smtClean="0">
                <a:latin typeface="Times New Roman" panose="02020603050405020304" pitchFamily="18" charset="0"/>
                <a:cs typeface="Times New Roman" panose="02020603050405020304" pitchFamily="18" charset="0"/>
              </a:rPr>
              <a:t>Почему </a:t>
            </a:r>
            <a:r>
              <a:rPr lang="ru-RU" sz="2400" dirty="0">
                <a:latin typeface="Times New Roman" panose="02020603050405020304" pitchFamily="18" charset="0"/>
                <a:cs typeface="Times New Roman" panose="02020603050405020304" pitchFamily="18" charset="0"/>
              </a:rPr>
              <a:t>важно сохранять историческую память и традиционные </a:t>
            </a:r>
            <a:r>
              <a:rPr lang="ru-RU" sz="2400" dirty="0" smtClean="0">
                <a:latin typeface="Times New Roman" panose="02020603050405020304" pitchFamily="18" charset="0"/>
                <a:cs typeface="Times New Roman" panose="02020603050405020304" pitchFamily="18" charset="0"/>
              </a:rPr>
              <a:t>ценности?</a:t>
            </a:r>
          </a:p>
          <a:p>
            <a:pPr>
              <a:lnSpc>
                <a:spcPct val="100000"/>
              </a:lnSpc>
              <a:buFont typeface="Arial" panose="020B0604020202020204" pitchFamily="34" charset="0"/>
              <a:buChar char="•"/>
            </a:pPr>
            <a:r>
              <a:rPr lang="ru-RU" sz="2400" dirty="0" smtClean="0">
                <a:latin typeface="Times New Roman" panose="02020603050405020304" pitchFamily="18" charset="0"/>
                <a:cs typeface="Times New Roman" panose="02020603050405020304" pitchFamily="18" charset="0"/>
              </a:rPr>
              <a:t>Согласны </a:t>
            </a:r>
            <a:r>
              <a:rPr lang="ru-RU" sz="2400" dirty="0">
                <a:latin typeface="Times New Roman" panose="02020603050405020304" pitchFamily="18" charset="0"/>
                <a:cs typeface="Times New Roman" panose="02020603050405020304" pitchFamily="18" charset="0"/>
              </a:rPr>
              <a:t>ли вы с мнением, что природа может существовать без человека, а человек без природы — </a:t>
            </a:r>
            <a:r>
              <a:rPr lang="ru-RU" sz="2400" dirty="0" smtClean="0">
                <a:latin typeface="Times New Roman" panose="02020603050405020304" pitchFamily="18" charset="0"/>
                <a:cs typeface="Times New Roman" panose="02020603050405020304" pitchFamily="18" charset="0"/>
              </a:rPr>
              <a:t>нет?</a:t>
            </a:r>
          </a:p>
          <a:p>
            <a:pPr>
              <a:lnSpc>
                <a:spcPct val="100000"/>
              </a:lnSpc>
              <a:buFont typeface="Arial" panose="020B0604020202020204" pitchFamily="34" charset="0"/>
              <a:buChar char="•"/>
            </a:pPr>
            <a:r>
              <a:rPr lang="ru-RU" sz="2400" dirty="0" smtClean="0">
                <a:latin typeface="Times New Roman" panose="02020603050405020304" pitchFamily="18" charset="0"/>
                <a:cs typeface="Times New Roman" panose="02020603050405020304" pitchFamily="18" charset="0"/>
              </a:rPr>
              <a:t>Как </a:t>
            </a:r>
            <a:r>
              <a:rPr lang="ru-RU" sz="2400" dirty="0">
                <a:latin typeface="Times New Roman" panose="02020603050405020304" pitchFamily="18" charset="0"/>
                <a:cs typeface="Times New Roman" panose="02020603050405020304" pitchFamily="18" charset="0"/>
              </a:rPr>
              <a:t>достижения науки и технологий повлияли на человека и </a:t>
            </a:r>
            <a:r>
              <a:rPr lang="ru-RU" sz="2400" dirty="0" smtClean="0">
                <a:latin typeface="Times New Roman" panose="02020603050405020304" pitchFamily="18" charset="0"/>
                <a:cs typeface="Times New Roman" panose="02020603050405020304" pitchFamily="18" charset="0"/>
              </a:rPr>
              <a:t>природу?</a:t>
            </a:r>
          </a:p>
          <a:p>
            <a:pPr>
              <a:lnSpc>
                <a:spcPct val="100000"/>
              </a:lnSpc>
              <a:buFont typeface="Arial" panose="020B0604020202020204" pitchFamily="34" charset="0"/>
              <a:buChar char="•"/>
            </a:pPr>
            <a:r>
              <a:rPr lang="ru-RU" sz="2400" dirty="0" smtClean="0">
                <a:latin typeface="Times New Roman" panose="02020603050405020304" pitchFamily="18" charset="0"/>
                <a:cs typeface="Times New Roman" panose="02020603050405020304" pitchFamily="18" charset="0"/>
              </a:rPr>
              <a:t>Можно </a:t>
            </a:r>
            <a:r>
              <a:rPr lang="ru-RU" sz="2400" dirty="0">
                <a:latin typeface="Times New Roman" panose="02020603050405020304" pitchFamily="18" charset="0"/>
                <a:cs typeface="Times New Roman" panose="02020603050405020304" pitchFamily="18" charset="0"/>
              </a:rPr>
              <a:t>ли пренебречь природой во имя технического прогресса</a:t>
            </a:r>
            <a:r>
              <a:rPr lang="ru-RU" sz="2400" dirty="0" smtClean="0">
                <a:latin typeface="Times New Roman" panose="02020603050405020304" pitchFamily="18" charset="0"/>
                <a:cs typeface="Times New Roman" panose="02020603050405020304" pitchFamily="18" charset="0"/>
              </a:rPr>
              <a:t>?</a:t>
            </a:r>
            <a:endParaRPr lang="ru-RU" sz="2400" dirty="0">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4638" y="0"/>
            <a:ext cx="12007362" cy="729762"/>
          </a:xfrm>
        </p:spPr>
        <p:txBody>
          <a:bodyPr anchor="t"/>
          <a:lstStyle/>
          <a:p>
            <a:r>
              <a:rPr lang="ru-RU" b="0" dirty="0" smtClean="0">
                <a:solidFill>
                  <a:srgbClr val="FF0000"/>
                </a:solidFill>
                <a:latin typeface="Times New Roman" panose="02020603050405020304" pitchFamily="18" charset="0"/>
                <a:cs typeface="Times New Roman" panose="02020603050405020304" pitchFamily="18" charset="0"/>
              </a:rPr>
              <a:t>Литературные примеры к 3 разделу</a:t>
            </a:r>
            <a:r>
              <a:rPr lang="ru-RU" b="0" dirty="0">
                <a:solidFill>
                  <a:srgbClr val="FF0000"/>
                </a:solidFill>
                <a:latin typeface="Times New Roman" panose="02020603050405020304" pitchFamily="18" charset="0"/>
                <a:cs typeface="Times New Roman" panose="02020603050405020304" pitchFamily="18" charset="0"/>
              </a:rPr>
              <a:t>.</a:t>
            </a:r>
          </a:p>
        </p:txBody>
      </p:sp>
      <p:sp>
        <p:nvSpPr>
          <p:cNvPr id="3" name="Содержимое 2"/>
          <p:cNvSpPr>
            <a:spLocks noGrp="1"/>
          </p:cNvSpPr>
          <p:nvPr>
            <p:ph idx="1"/>
          </p:nvPr>
        </p:nvSpPr>
        <p:spPr>
          <a:xfrm>
            <a:off x="184638" y="1283677"/>
            <a:ext cx="4615962" cy="4747846"/>
          </a:xfrm>
        </p:spPr>
        <p:txBody>
          <a:bodyPr>
            <a:normAutofit/>
          </a:bodyPr>
          <a:lstStyle/>
          <a:p>
            <a:pPr marL="0" indent="0">
              <a:buNone/>
            </a:pPr>
            <a:r>
              <a:rPr lang="ru-RU" sz="2000" dirty="0">
                <a:latin typeface="Times New Roman" panose="02020603050405020304" pitchFamily="18" charset="0"/>
                <a:cs typeface="Times New Roman" panose="02020603050405020304" pitchFamily="18" charset="0"/>
              </a:rPr>
              <a:t>«451 по Фаренгейту</a:t>
            </a:r>
            <a:r>
              <a:rPr lang="ru-RU" sz="2000" dirty="0" smtClean="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Р. </a:t>
            </a:r>
            <a:r>
              <a:rPr lang="ru-RU" sz="2000" dirty="0" err="1" smtClean="0">
                <a:latin typeface="Times New Roman" panose="02020603050405020304" pitchFamily="18" charset="0"/>
                <a:cs typeface="Times New Roman" panose="02020603050405020304" pitchFamily="18" charset="0"/>
              </a:rPr>
              <a:t>Брэдбери</a:t>
            </a:r>
            <a:r>
              <a:rPr lang="ru-RU" sz="2000" dirty="0" smtClean="0">
                <a:latin typeface="Times New Roman" panose="02020603050405020304" pitchFamily="18" charset="0"/>
                <a:cs typeface="Times New Roman" panose="02020603050405020304" pitchFamily="18" charset="0"/>
              </a:rPr>
              <a:t>.</a:t>
            </a:r>
            <a:endParaRPr lang="ru-RU" sz="2000" dirty="0">
              <a:latin typeface="Times New Roman" panose="02020603050405020304" pitchFamily="18" charset="0"/>
              <a:cs typeface="Times New Roman" panose="02020603050405020304" pitchFamily="18" charset="0"/>
            </a:endParaRPr>
          </a:p>
          <a:p>
            <a:pPr marL="0" indent="0">
              <a:buNone/>
            </a:pPr>
            <a:r>
              <a:rPr lang="ru-RU" sz="2000" dirty="0">
                <a:latin typeface="Times New Roman" panose="02020603050405020304" pitchFamily="18" charset="0"/>
                <a:cs typeface="Times New Roman" panose="02020603050405020304" pitchFamily="18" charset="0"/>
              </a:rPr>
              <a:t>«О дивный новый мир</a:t>
            </a:r>
            <a:r>
              <a:rPr lang="ru-RU" sz="2000" dirty="0" smtClean="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О. </a:t>
            </a:r>
            <a:r>
              <a:rPr lang="ru-RU" sz="2000" dirty="0" smtClean="0">
                <a:latin typeface="Times New Roman" panose="02020603050405020304" pitchFamily="18" charset="0"/>
                <a:cs typeface="Times New Roman" panose="02020603050405020304" pitchFamily="18" charset="0"/>
              </a:rPr>
              <a:t>Хаксли.</a:t>
            </a:r>
            <a:endParaRPr lang="ru-RU" sz="2000" dirty="0">
              <a:latin typeface="Times New Roman" panose="02020603050405020304" pitchFamily="18" charset="0"/>
              <a:cs typeface="Times New Roman" panose="02020603050405020304" pitchFamily="18" charset="0"/>
            </a:endParaRPr>
          </a:p>
          <a:p>
            <a:pPr marL="0" indent="0">
              <a:buNone/>
            </a:pPr>
            <a:r>
              <a:rPr lang="ru-RU" sz="2000" dirty="0">
                <a:latin typeface="Times New Roman" panose="02020603050405020304" pitchFamily="18" charset="0"/>
                <a:cs typeface="Times New Roman" panose="02020603050405020304" pitchFamily="18" charset="0"/>
              </a:rPr>
              <a:t>«Отцы и дети</a:t>
            </a:r>
            <a:r>
              <a:rPr lang="ru-RU" sz="2000" dirty="0" smtClean="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И. С. </a:t>
            </a:r>
            <a:r>
              <a:rPr lang="ru-RU" sz="2000" dirty="0" smtClean="0">
                <a:latin typeface="Times New Roman" panose="02020603050405020304" pitchFamily="18" charset="0"/>
                <a:cs typeface="Times New Roman" panose="02020603050405020304" pitchFamily="18" charset="0"/>
              </a:rPr>
              <a:t>Тургенев.</a:t>
            </a:r>
            <a:endParaRPr lang="ru-RU" sz="2000" dirty="0">
              <a:latin typeface="Times New Roman" panose="02020603050405020304" pitchFamily="18" charset="0"/>
              <a:cs typeface="Times New Roman" panose="02020603050405020304" pitchFamily="18" charset="0"/>
            </a:endParaRPr>
          </a:p>
          <a:p>
            <a:pPr marL="0" indent="0">
              <a:buNone/>
            </a:pPr>
            <a:r>
              <a:rPr lang="ru-RU" sz="2000" dirty="0">
                <a:latin typeface="Times New Roman" panose="02020603050405020304" pitchFamily="18" charset="0"/>
                <a:cs typeface="Times New Roman" panose="02020603050405020304" pitchFamily="18" charset="0"/>
              </a:rPr>
              <a:t>«1984</a:t>
            </a:r>
            <a:r>
              <a:rPr lang="ru-RU" sz="2000" dirty="0" smtClean="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Дж. </a:t>
            </a:r>
            <a:r>
              <a:rPr lang="ru-RU" sz="2000" dirty="0" smtClean="0">
                <a:latin typeface="Times New Roman" panose="02020603050405020304" pitchFamily="18" charset="0"/>
                <a:cs typeface="Times New Roman" panose="02020603050405020304" pitchFamily="18" charset="0"/>
              </a:rPr>
              <a:t>Оруэлл.</a:t>
            </a:r>
            <a:endParaRPr lang="ru-RU" sz="2000" dirty="0">
              <a:latin typeface="Times New Roman" panose="02020603050405020304" pitchFamily="18" charset="0"/>
              <a:cs typeface="Times New Roman" panose="02020603050405020304" pitchFamily="18" charset="0"/>
            </a:endParaRPr>
          </a:p>
          <a:p>
            <a:pPr marL="0" indent="0">
              <a:buNone/>
            </a:pPr>
            <a:r>
              <a:rPr lang="ru-RU" sz="2000" dirty="0">
                <a:latin typeface="Times New Roman" panose="02020603050405020304" pitchFamily="18" charset="0"/>
                <a:cs typeface="Times New Roman" panose="02020603050405020304" pitchFamily="18" charset="0"/>
              </a:rPr>
              <a:t>«Мы</a:t>
            </a:r>
            <a:r>
              <a:rPr lang="ru-RU" sz="2000" dirty="0" smtClean="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Е. И. </a:t>
            </a:r>
            <a:r>
              <a:rPr lang="ru-RU" sz="2000" dirty="0" smtClean="0">
                <a:latin typeface="Times New Roman" panose="02020603050405020304" pitchFamily="18" charset="0"/>
                <a:cs typeface="Times New Roman" panose="02020603050405020304" pitchFamily="18" charset="0"/>
              </a:rPr>
              <a:t>Замятин.</a:t>
            </a:r>
            <a:endParaRPr lang="ru-RU" sz="2000" dirty="0">
              <a:latin typeface="Times New Roman" panose="02020603050405020304" pitchFamily="18" charset="0"/>
              <a:cs typeface="Times New Roman" panose="02020603050405020304" pitchFamily="18" charset="0"/>
            </a:endParaRPr>
          </a:p>
          <a:p>
            <a:pPr marL="0" indent="0">
              <a:buNone/>
            </a:pPr>
            <a:r>
              <a:rPr lang="ru-RU" sz="2000" dirty="0" smtClean="0">
                <a:latin typeface="Times New Roman" panose="02020603050405020304" pitchFamily="18" charset="0"/>
                <a:cs typeface="Times New Roman" panose="02020603050405020304" pitchFamily="18" charset="0"/>
              </a:rPr>
              <a:t>«Юшка». А. П. Платонов.</a:t>
            </a:r>
            <a:endParaRPr lang="ru-RU" sz="2000" dirty="0">
              <a:latin typeface="Times New Roman" panose="02020603050405020304" pitchFamily="18" charset="0"/>
              <a:cs typeface="Times New Roman" panose="02020603050405020304" pitchFamily="18" charset="0"/>
            </a:endParaRPr>
          </a:p>
          <a:p>
            <a:pPr marL="0" indent="0">
              <a:buNone/>
            </a:pPr>
            <a:r>
              <a:rPr lang="ru-RU" sz="2000" dirty="0" smtClean="0">
                <a:latin typeface="Times New Roman" panose="02020603050405020304" pitchFamily="18" charset="0"/>
                <a:cs typeface="Times New Roman" panose="02020603050405020304" pitchFamily="18" charset="0"/>
              </a:rPr>
              <a:t>«Кукла». Е. И. Носов.</a:t>
            </a:r>
            <a:endParaRPr lang="ru-RU" sz="2000" dirty="0">
              <a:latin typeface="Times New Roman" panose="02020603050405020304" pitchFamily="18" charset="0"/>
              <a:cs typeface="Times New Roman" panose="02020603050405020304" pitchFamily="18" charset="0"/>
            </a:endParaRPr>
          </a:p>
          <a:p>
            <a:pPr marL="0" indent="0">
              <a:buNone/>
            </a:pPr>
            <a:r>
              <a:rPr lang="ru-RU" sz="2000" dirty="0">
                <a:latin typeface="Times New Roman" panose="02020603050405020304" pitchFamily="18" charset="0"/>
                <a:cs typeface="Times New Roman" panose="02020603050405020304" pitchFamily="18" charset="0"/>
              </a:rPr>
              <a:t>«Прощание с Матёрой</a:t>
            </a:r>
            <a:r>
              <a:rPr lang="ru-RU" sz="2000" dirty="0" smtClean="0">
                <a:latin typeface="Times New Roman" panose="02020603050405020304" pitchFamily="18" charset="0"/>
                <a:cs typeface="Times New Roman" panose="02020603050405020304" pitchFamily="18" charset="0"/>
              </a:rPr>
              <a:t>»,</a:t>
            </a:r>
          </a:p>
          <a:p>
            <a:pPr marL="0" indent="0">
              <a:buNone/>
            </a:pPr>
            <a:r>
              <a:rPr lang="ru-RU" sz="2000" dirty="0" smtClean="0">
                <a:latin typeface="Times New Roman" panose="02020603050405020304" pitchFamily="18" charset="0"/>
                <a:cs typeface="Times New Roman" panose="02020603050405020304" pitchFamily="18" charset="0"/>
              </a:rPr>
              <a:t>«Уроки французского». </a:t>
            </a:r>
            <a:r>
              <a:rPr lang="ru-RU" sz="2000" dirty="0">
                <a:latin typeface="Times New Roman" panose="02020603050405020304" pitchFamily="18" charset="0"/>
                <a:cs typeface="Times New Roman" panose="02020603050405020304" pitchFamily="18" charset="0"/>
              </a:rPr>
              <a:t>В. Г. </a:t>
            </a:r>
            <a:r>
              <a:rPr lang="ru-RU" sz="2000" dirty="0" smtClean="0">
                <a:latin typeface="Times New Roman" panose="02020603050405020304" pitchFamily="18" charset="0"/>
                <a:cs typeface="Times New Roman" panose="02020603050405020304" pitchFamily="18" charset="0"/>
              </a:rPr>
              <a:t>Распутин.</a:t>
            </a:r>
            <a:endParaRPr lang="ru-RU" sz="2000" dirty="0">
              <a:latin typeface="Times New Roman" panose="02020603050405020304" pitchFamily="18" charset="0"/>
              <a:cs typeface="Times New Roman" panose="02020603050405020304" pitchFamily="18" charset="0"/>
            </a:endParaRPr>
          </a:p>
          <a:p>
            <a:pPr marL="0" indent="0">
              <a:buNone/>
            </a:pPr>
            <a:r>
              <a:rPr lang="ru-RU" sz="2000" dirty="0" smtClean="0">
                <a:latin typeface="Times New Roman" panose="02020603050405020304" pitchFamily="18" charset="0"/>
                <a:cs typeface="Times New Roman" panose="02020603050405020304" pitchFamily="18" charset="0"/>
              </a:rPr>
              <a:t>«Кладовая солнца». М. М. Пришвин.</a:t>
            </a:r>
          </a:p>
          <a:p>
            <a:pPr marL="0" indent="0">
              <a:buNone/>
            </a:pPr>
            <a:r>
              <a:rPr lang="ru-RU" sz="2000" dirty="0">
                <a:latin typeface="Times New Roman" panose="02020603050405020304" pitchFamily="18" charset="0"/>
                <a:cs typeface="Times New Roman" panose="02020603050405020304" pitchFamily="18" charset="0"/>
              </a:rPr>
              <a:t>«Любовь к жизни». Дж. Лондон</a:t>
            </a:r>
            <a:r>
              <a:rPr lang="ru-RU" sz="2000" dirty="0" smtClean="0">
                <a:latin typeface="Times New Roman" panose="02020603050405020304" pitchFamily="18" charset="0"/>
                <a:cs typeface="Times New Roman" panose="02020603050405020304" pitchFamily="18" charset="0"/>
              </a:rPr>
              <a:t>.</a:t>
            </a:r>
            <a:endParaRPr lang="ru-RU" sz="2000" dirty="0">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2"/>
          <a:stretch>
            <a:fillRect/>
          </a:stretch>
        </p:blipFill>
        <p:spPr>
          <a:xfrm>
            <a:off x="4587570" y="1283677"/>
            <a:ext cx="7495265" cy="4783014"/>
          </a:xfrm>
          <a:prstGeom prst="rect">
            <a:avLst/>
          </a:prstGeom>
          <a:ln>
            <a:noFill/>
          </a:ln>
          <a:effectLst>
            <a:outerShdw blurRad="292100" dist="139700" dir="2700000" algn="tl" rotWithShape="0">
              <a:srgbClr val="333333">
                <a:alpha val="65000"/>
              </a:srgbClr>
            </a:outerShdw>
          </a:effectLst>
        </p:spPr>
      </p:pic>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7054" y="0"/>
            <a:ext cx="11957537" cy="659423"/>
          </a:xfrm>
        </p:spPr>
        <p:txBody>
          <a:bodyPr anchor="t">
            <a:noAutofit/>
          </a:bodyPr>
          <a:lstStyle/>
          <a:p>
            <a:pPr lvl="0">
              <a:lnSpc>
                <a:spcPct val="100000"/>
              </a:lnSpc>
              <a:spcBef>
                <a:spcPts val="0"/>
              </a:spcBef>
            </a:pPr>
            <a:r>
              <a:rPr lang="ru-RU" sz="2000" b="0" dirty="0">
                <a:solidFill>
                  <a:srgbClr val="333333"/>
                </a:solidFill>
                <a:latin typeface="Times New Roman" panose="02020603050405020304" pitchFamily="18" charset="0"/>
                <a:ea typeface="+mn-ea"/>
                <a:cs typeface="Times New Roman" panose="02020603050405020304" pitchFamily="18" charset="0"/>
              </a:rPr>
              <a:t>Для итогового сочинения 2026 года можно использовать следующие </a:t>
            </a:r>
            <a:r>
              <a:rPr lang="ru-RU" sz="2000" b="0" dirty="0">
                <a:solidFill>
                  <a:srgbClr val="FF0000"/>
                </a:solidFill>
                <a:latin typeface="Times New Roman" panose="02020603050405020304" pitchFamily="18" charset="0"/>
                <a:ea typeface="+mn-ea"/>
                <a:cs typeface="Times New Roman" panose="02020603050405020304" pitchFamily="18" charset="0"/>
              </a:rPr>
              <a:t>литературные </a:t>
            </a:r>
            <a:r>
              <a:rPr lang="ru-RU" sz="2000" b="0" dirty="0" smtClean="0">
                <a:solidFill>
                  <a:srgbClr val="FF0000"/>
                </a:solidFill>
                <a:latin typeface="Times New Roman" panose="02020603050405020304" pitchFamily="18" charset="0"/>
                <a:ea typeface="+mn-ea"/>
                <a:cs typeface="Times New Roman" panose="02020603050405020304" pitchFamily="18" charset="0"/>
              </a:rPr>
              <a:t>примеры </a:t>
            </a:r>
            <a:r>
              <a:rPr lang="ru-RU" sz="2000" b="0" dirty="0">
                <a:solidFill>
                  <a:srgbClr val="333333"/>
                </a:solidFill>
                <a:latin typeface="Times New Roman" panose="02020603050405020304" pitchFamily="18" charset="0"/>
                <a:ea typeface="+mn-ea"/>
                <a:cs typeface="Times New Roman" panose="02020603050405020304" pitchFamily="18" charset="0"/>
              </a:rPr>
              <a:t>в зависимости от направления</a:t>
            </a:r>
            <a:r>
              <a:rPr lang="ru-RU" sz="2000" b="0" dirty="0" smtClean="0">
                <a:solidFill>
                  <a:srgbClr val="333333"/>
                </a:solidFill>
                <a:latin typeface="Times New Roman" panose="02020603050405020304" pitchFamily="18" charset="0"/>
                <a:ea typeface="+mn-ea"/>
                <a:cs typeface="Times New Roman" panose="02020603050405020304" pitchFamily="18" charset="0"/>
              </a:rPr>
              <a:t>:</a:t>
            </a:r>
            <a:endParaRPr lang="ru-RU" sz="2000" b="0" dirty="0">
              <a:solidFill>
                <a:srgbClr val="FF0000"/>
              </a:solidFill>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167054" y="948690"/>
            <a:ext cx="12024946" cy="5909310"/>
          </a:xfrm>
          <a:prstGeom prst="rect">
            <a:avLst/>
          </a:prstGeom>
        </p:spPr>
        <p:txBody>
          <a:bodyPr wrap="square">
            <a:spAutoFit/>
          </a:bodyPr>
          <a:lstStyle/>
          <a:p>
            <a:pPr>
              <a:buFont typeface="+mj-lt"/>
              <a:buAutoNum type="arabicPeriod"/>
            </a:pPr>
            <a:r>
              <a:rPr lang="ru-RU" dirty="0" smtClean="0">
                <a:solidFill>
                  <a:srgbClr val="0070C0"/>
                </a:solidFill>
                <a:latin typeface="Times New Roman" panose="02020603050405020304" pitchFamily="18" charset="0"/>
                <a:cs typeface="Times New Roman" panose="02020603050405020304" pitchFamily="18" charset="0"/>
              </a:rPr>
              <a:t> «</a:t>
            </a:r>
            <a:r>
              <a:rPr lang="ru-RU" dirty="0">
                <a:solidFill>
                  <a:srgbClr val="0070C0"/>
                </a:solidFill>
                <a:latin typeface="Times New Roman" panose="02020603050405020304" pitchFamily="18" charset="0"/>
                <a:cs typeface="Times New Roman" panose="02020603050405020304" pitchFamily="18" charset="0"/>
              </a:rPr>
              <a:t>Забвению не подлежит»</a:t>
            </a:r>
            <a:r>
              <a:rPr lang="ru-RU" dirty="0">
                <a:solidFill>
                  <a:srgbClr val="333333"/>
                </a:solidFill>
                <a:latin typeface="Times New Roman" panose="02020603050405020304" pitchFamily="18" charset="0"/>
                <a:cs typeface="Times New Roman" panose="02020603050405020304" pitchFamily="18" charset="0"/>
              </a:rPr>
              <a:t> </a:t>
            </a:r>
            <a:r>
              <a:rPr lang="ru-RU" dirty="0" smtClean="0">
                <a:solidFill>
                  <a:srgbClr val="333333"/>
                </a:solidFill>
                <a:latin typeface="Times New Roman" panose="02020603050405020304" pitchFamily="18" charset="0"/>
                <a:cs typeface="Times New Roman" panose="02020603050405020304" pitchFamily="18" charset="0"/>
              </a:rPr>
              <a:t>(ценность </a:t>
            </a:r>
            <a:r>
              <a:rPr lang="ru-RU" dirty="0">
                <a:solidFill>
                  <a:srgbClr val="333333"/>
                </a:solidFill>
                <a:latin typeface="Times New Roman" panose="02020603050405020304" pitchFamily="18" charset="0"/>
                <a:cs typeface="Times New Roman" panose="02020603050405020304" pitchFamily="18" charset="0"/>
              </a:rPr>
              <a:t>памяти, истории, важность прошлого):</a:t>
            </a:r>
          </a:p>
          <a:p>
            <a:r>
              <a:rPr lang="ru-RU" dirty="0">
                <a:solidFill>
                  <a:srgbClr val="333333"/>
                </a:solidFill>
                <a:latin typeface="Times New Roman" panose="02020603050405020304" pitchFamily="18" charset="0"/>
                <a:cs typeface="Times New Roman" panose="02020603050405020304" pitchFamily="18" charset="0"/>
              </a:rPr>
              <a:t>«Война и мир</a:t>
            </a:r>
            <a:r>
              <a:rPr lang="ru-RU" dirty="0" smtClean="0">
                <a:solidFill>
                  <a:srgbClr val="333333"/>
                </a:solidFill>
                <a:latin typeface="Times New Roman" panose="02020603050405020304" pitchFamily="18" charset="0"/>
                <a:cs typeface="Times New Roman" panose="02020603050405020304" pitchFamily="18" charset="0"/>
              </a:rPr>
              <a:t>». </a:t>
            </a:r>
            <a:r>
              <a:rPr lang="ru-RU" dirty="0">
                <a:solidFill>
                  <a:srgbClr val="333333"/>
                </a:solidFill>
                <a:latin typeface="Times New Roman" panose="02020603050405020304" pitchFamily="18" charset="0"/>
                <a:cs typeface="Times New Roman" panose="02020603050405020304" pitchFamily="18" charset="0"/>
              </a:rPr>
              <a:t>Л. </a:t>
            </a:r>
            <a:r>
              <a:rPr lang="ru-RU" dirty="0" smtClean="0">
                <a:solidFill>
                  <a:srgbClr val="333333"/>
                </a:solidFill>
                <a:latin typeface="Times New Roman" panose="02020603050405020304" pitchFamily="18" charset="0"/>
                <a:cs typeface="Times New Roman" panose="02020603050405020304" pitchFamily="18" charset="0"/>
              </a:rPr>
              <a:t>Н. Толстой </a:t>
            </a:r>
            <a:r>
              <a:rPr lang="ru-RU" dirty="0">
                <a:solidFill>
                  <a:srgbClr val="333333"/>
                </a:solidFill>
                <a:latin typeface="Times New Roman" panose="02020603050405020304" pitchFamily="18" charset="0"/>
                <a:cs typeface="Times New Roman" panose="02020603050405020304" pitchFamily="18" charset="0"/>
              </a:rPr>
              <a:t>— герои помнят свои ошибки и ценят историю семьи.</a:t>
            </a:r>
          </a:p>
          <a:p>
            <a:r>
              <a:rPr lang="ru-RU" dirty="0">
                <a:solidFill>
                  <a:srgbClr val="333333"/>
                </a:solidFill>
                <a:latin typeface="Times New Roman" panose="02020603050405020304" pitchFamily="18" charset="0"/>
                <a:cs typeface="Times New Roman" panose="02020603050405020304" pitchFamily="18" charset="0"/>
              </a:rPr>
              <a:t>«Судьба человека» М. </a:t>
            </a:r>
            <a:r>
              <a:rPr lang="ru-RU" dirty="0" smtClean="0">
                <a:solidFill>
                  <a:srgbClr val="333333"/>
                </a:solidFill>
                <a:latin typeface="Times New Roman" panose="02020603050405020304" pitchFamily="18" charset="0"/>
                <a:cs typeface="Times New Roman" panose="02020603050405020304" pitchFamily="18" charset="0"/>
              </a:rPr>
              <a:t>А. Шолохов </a:t>
            </a:r>
            <a:r>
              <a:rPr lang="ru-RU" dirty="0">
                <a:solidFill>
                  <a:srgbClr val="333333"/>
                </a:solidFill>
                <a:latin typeface="Times New Roman" panose="02020603050405020304" pitchFamily="18" charset="0"/>
                <a:cs typeface="Times New Roman" panose="02020603050405020304" pitchFamily="18" charset="0"/>
              </a:rPr>
              <a:t>— память о войне и личной трагедии.</a:t>
            </a:r>
          </a:p>
          <a:p>
            <a:r>
              <a:rPr lang="ru-RU" dirty="0">
                <a:solidFill>
                  <a:srgbClr val="0070C0"/>
                </a:solidFill>
                <a:latin typeface="Times New Roman" panose="02020603050405020304" pitchFamily="18" charset="0"/>
                <a:cs typeface="Times New Roman" panose="02020603050405020304" pitchFamily="18" charset="0"/>
              </a:rPr>
              <a:t> </a:t>
            </a:r>
            <a:r>
              <a:rPr lang="ru-RU" dirty="0" smtClean="0">
                <a:solidFill>
                  <a:srgbClr val="0070C0"/>
                </a:solidFill>
                <a:latin typeface="Times New Roman" panose="02020603050405020304" pitchFamily="18" charset="0"/>
                <a:cs typeface="Times New Roman" panose="02020603050405020304" pitchFamily="18" charset="0"/>
              </a:rPr>
              <a:t>2.  «</a:t>
            </a:r>
            <a:r>
              <a:rPr lang="ru-RU" dirty="0">
                <a:solidFill>
                  <a:srgbClr val="0070C0"/>
                </a:solidFill>
                <a:latin typeface="Times New Roman" panose="02020603050405020304" pitchFamily="18" charset="0"/>
                <a:cs typeface="Times New Roman" panose="02020603050405020304" pitchFamily="18" charset="0"/>
              </a:rPr>
              <a:t>Я и другие»</a:t>
            </a:r>
            <a:r>
              <a:rPr lang="ru-RU" dirty="0">
                <a:solidFill>
                  <a:srgbClr val="333333"/>
                </a:solidFill>
                <a:latin typeface="Times New Roman" panose="02020603050405020304" pitchFamily="18" charset="0"/>
                <a:cs typeface="Times New Roman" panose="02020603050405020304" pitchFamily="18" charset="0"/>
              </a:rPr>
              <a:t> </a:t>
            </a:r>
            <a:r>
              <a:rPr lang="ru-RU" dirty="0" smtClean="0">
                <a:solidFill>
                  <a:srgbClr val="333333"/>
                </a:solidFill>
                <a:latin typeface="Times New Roman" panose="02020603050405020304" pitchFamily="18" charset="0"/>
                <a:cs typeface="Times New Roman" panose="02020603050405020304" pitchFamily="18" charset="0"/>
              </a:rPr>
              <a:t>(взаимоотношения</a:t>
            </a:r>
            <a:r>
              <a:rPr lang="ru-RU" dirty="0">
                <a:solidFill>
                  <a:srgbClr val="333333"/>
                </a:solidFill>
                <a:latin typeface="Times New Roman" panose="02020603050405020304" pitchFamily="18" charset="0"/>
                <a:cs typeface="Times New Roman" panose="02020603050405020304" pitchFamily="18" charset="0"/>
              </a:rPr>
              <a:t>, дружба, любовь, сотрудничество):</a:t>
            </a:r>
          </a:p>
          <a:p>
            <a:r>
              <a:rPr lang="ru-RU" dirty="0">
                <a:solidFill>
                  <a:srgbClr val="333333"/>
                </a:solidFill>
                <a:latin typeface="Times New Roman" panose="02020603050405020304" pitchFamily="18" charset="0"/>
                <a:cs typeface="Times New Roman" panose="02020603050405020304" pitchFamily="18" charset="0"/>
              </a:rPr>
              <a:t>«Война и мир</a:t>
            </a:r>
            <a:r>
              <a:rPr lang="ru-RU" dirty="0" smtClean="0">
                <a:solidFill>
                  <a:srgbClr val="333333"/>
                </a:solidFill>
                <a:latin typeface="Times New Roman" panose="02020603050405020304" pitchFamily="18" charset="0"/>
                <a:cs typeface="Times New Roman" panose="02020603050405020304" pitchFamily="18" charset="0"/>
              </a:rPr>
              <a:t>». </a:t>
            </a:r>
            <a:r>
              <a:rPr lang="ru-RU" dirty="0">
                <a:solidFill>
                  <a:srgbClr val="333333"/>
                </a:solidFill>
                <a:latin typeface="Times New Roman" panose="02020603050405020304" pitchFamily="18" charset="0"/>
                <a:cs typeface="Times New Roman" panose="02020603050405020304" pitchFamily="18" charset="0"/>
              </a:rPr>
              <a:t>Л. </a:t>
            </a:r>
            <a:r>
              <a:rPr lang="ru-RU" dirty="0" smtClean="0">
                <a:solidFill>
                  <a:srgbClr val="333333"/>
                </a:solidFill>
                <a:latin typeface="Times New Roman" panose="02020603050405020304" pitchFamily="18" charset="0"/>
                <a:cs typeface="Times New Roman" panose="02020603050405020304" pitchFamily="18" charset="0"/>
              </a:rPr>
              <a:t>Н. Толстой </a:t>
            </a:r>
            <a:r>
              <a:rPr lang="ru-RU" dirty="0">
                <a:solidFill>
                  <a:srgbClr val="333333"/>
                </a:solidFill>
                <a:latin typeface="Times New Roman" panose="02020603050405020304" pitchFamily="18" charset="0"/>
                <a:cs typeface="Times New Roman" panose="02020603050405020304" pitchFamily="18" charset="0"/>
              </a:rPr>
              <a:t>— дружба Пьера и Андрея, поддержка в </a:t>
            </a:r>
            <a:r>
              <a:rPr lang="ru-RU" dirty="0" smtClean="0">
                <a:solidFill>
                  <a:srgbClr val="333333"/>
                </a:solidFill>
                <a:latin typeface="Times New Roman" panose="02020603050405020304" pitchFamily="18" charset="0"/>
                <a:cs typeface="Times New Roman" panose="02020603050405020304" pitchFamily="18" charset="0"/>
              </a:rPr>
              <a:t>трудные времена.</a:t>
            </a:r>
            <a:endParaRPr lang="ru-RU" dirty="0">
              <a:solidFill>
                <a:srgbClr val="333333"/>
              </a:solidFill>
              <a:latin typeface="Times New Roman" panose="02020603050405020304" pitchFamily="18" charset="0"/>
              <a:cs typeface="Times New Roman" panose="02020603050405020304" pitchFamily="18" charset="0"/>
            </a:endParaRPr>
          </a:p>
          <a:p>
            <a:r>
              <a:rPr lang="ru-RU" dirty="0">
                <a:solidFill>
                  <a:srgbClr val="333333"/>
                </a:solidFill>
                <a:latin typeface="Times New Roman" panose="02020603050405020304" pitchFamily="18" charset="0"/>
                <a:cs typeface="Times New Roman" panose="02020603050405020304" pitchFamily="18" charset="0"/>
              </a:rPr>
              <a:t>«Преступление и наказание</a:t>
            </a:r>
            <a:r>
              <a:rPr lang="ru-RU" dirty="0" smtClean="0">
                <a:solidFill>
                  <a:srgbClr val="333333"/>
                </a:solidFill>
                <a:latin typeface="Times New Roman" panose="02020603050405020304" pitchFamily="18" charset="0"/>
                <a:cs typeface="Times New Roman" panose="02020603050405020304" pitchFamily="18" charset="0"/>
              </a:rPr>
              <a:t>». Ф. М. Достоевский </a:t>
            </a:r>
            <a:r>
              <a:rPr lang="ru-RU" dirty="0">
                <a:solidFill>
                  <a:srgbClr val="333333"/>
                </a:solidFill>
                <a:latin typeface="Times New Roman" panose="02020603050405020304" pitchFamily="18" charset="0"/>
                <a:cs typeface="Times New Roman" panose="02020603050405020304" pitchFamily="18" charset="0"/>
              </a:rPr>
              <a:t>— Соня Мармеладова, милосердие к ближним</a:t>
            </a:r>
            <a:r>
              <a:rPr lang="ru-RU" dirty="0" smtClean="0">
                <a:solidFill>
                  <a:srgbClr val="333333"/>
                </a:solidFill>
                <a:latin typeface="Times New Roman" panose="02020603050405020304" pitchFamily="18" charset="0"/>
                <a:cs typeface="Times New Roman" panose="02020603050405020304" pitchFamily="18" charset="0"/>
              </a:rPr>
              <a:t>.</a:t>
            </a:r>
          </a:p>
          <a:p>
            <a:r>
              <a:rPr lang="ru-RU" dirty="0">
                <a:solidFill>
                  <a:srgbClr val="333333"/>
                </a:solidFill>
                <a:latin typeface="Times New Roman" panose="02020603050405020304" pitchFamily="18" charset="0"/>
                <a:cs typeface="Times New Roman" panose="02020603050405020304" pitchFamily="18" charset="0"/>
              </a:rPr>
              <a:t>«Капитанская дочка». А. С. Пушкин.</a:t>
            </a:r>
          </a:p>
          <a:p>
            <a:r>
              <a:rPr lang="ru-RU" dirty="0">
                <a:solidFill>
                  <a:srgbClr val="333333"/>
                </a:solidFill>
                <a:latin typeface="Times New Roman" panose="02020603050405020304" pitchFamily="18" charset="0"/>
                <a:cs typeface="Times New Roman" panose="02020603050405020304" pitchFamily="18" charset="0"/>
              </a:rPr>
              <a:t>«Тарас Бульба». Н. В. Гоголь.</a:t>
            </a:r>
          </a:p>
          <a:p>
            <a:r>
              <a:rPr lang="ru-RU" dirty="0">
                <a:solidFill>
                  <a:srgbClr val="333333"/>
                </a:solidFill>
                <a:latin typeface="Times New Roman" panose="02020603050405020304" pitchFamily="18" charset="0"/>
                <a:cs typeface="Times New Roman" panose="02020603050405020304" pitchFamily="18" charset="0"/>
              </a:rPr>
              <a:t>«Любовь к жизни». Дж. Лондон.</a:t>
            </a:r>
          </a:p>
          <a:p>
            <a:r>
              <a:rPr lang="ru-RU" dirty="0">
                <a:solidFill>
                  <a:srgbClr val="333333"/>
                </a:solidFill>
                <a:latin typeface="Times New Roman" panose="02020603050405020304" pitchFamily="18" charset="0"/>
                <a:cs typeface="Times New Roman" panose="02020603050405020304" pitchFamily="18" charset="0"/>
              </a:rPr>
              <a:t> </a:t>
            </a:r>
            <a:r>
              <a:rPr lang="ru-RU" dirty="0" smtClean="0">
                <a:solidFill>
                  <a:srgbClr val="0070C0"/>
                </a:solidFill>
                <a:latin typeface="Times New Roman" panose="02020603050405020304" pitchFamily="18" charset="0"/>
                <a:cs typeface="Times New Roman" panose="02020603050405020304" pitchFamily="18" charset="0"/>
              </a:rPr>
              <a:t> 3. «Между </a:t>
            </a:r>
            <a:r>
              <a:rPr lang="ru-RU" dirty="0">
                <a:solidFill>
                  <a:srgbClr val="0070C0"/>
                </a:solidFill>
                <a:latin typeface="Times New Roman" panose="02020603050405020304" pitchFamily="18" charset="0"/>
                <a:cs typeface="Times New Roman" panose="02020603050405020304" pitchFamily="18" charset="0"/>
              </a:rPr>
              <a:t>прошлым и будущим: портрет моего поколения»</a:t>
            </a:r>
            <a:r>
              <a:rPr lang="ru-RU" dirty="0">
                <a:solidFill>
                  <a:srgbClr val="333333"/>
                </a:solidFill>
                <a:latin typeface="Times New Roman" panose="02020603050405020304" pitchFamily="18" charset="0"/>
                <a:cs typeface="Times New Roman" panose="02020603050405020304" pitchFamily="18" charset="0"/>
              </a:rPr>
              <a:t> </a:t>
            </a:r>
            <a:r>
              <a:rPr lang="ru-RU" dirty="0" smtClean="0">
                <a:solidFill>
                  <a:srgbClr val="333333"/>
                </a:solidFill>
                <a:latin typeface="Times New Roman" panose="02020603050405020304" pitchFamily="18" charset="0"/>
                <a:cs typeface="Times New Roman" panose="02020603050405020304" pitchFamily="18" charset="0"/>
              </a:rPr>
              <a:t>(формирование </a:t>
            </a:r>
            <a:r>
              <a:rPr lang="ru-RU" dirty="0">
                <a:solidFill>
                  <a:srgbClr val="333333"/>
                </a:solidFill>
                <a:latin typeface="Times New Roman" panose="02020603050405020304" pitchFamily="18" charset="0"/>
                <a:cs typeface="Times New Roman" panose="02020603050405020304" pitchFamily="18" charset="0"/>
              </a:rPr>
              <a:t>личности, ценности, выбор жизненного пути):</a:t>
            </a:r>
          </a:p>
          <a:p>
            <a:r>
              <a:rPr lang="ru-RU" dirty="0">
                <a:solidFill>
                  <a:srgbClr val="333333"/>
                </a:solidFill>
                <a:latin typeface="Times New Roman" panose="02020603050405020304" pitchFamily="18" charset="0"/>
                <a:cs typeface="Times New Roman" panose="02020603050405020304" pitchFamily="18" charset="0"/>
              </a:rPr>
              <a:t>«Отцы и дети</a:t>
            </a:r>
            <a:r>
              <a:rPr lang="ru-RU" dirty="0" smtClean="0">
                <a:solidFill>
                  <a:srgbClr val="333333"/>
                </a:solidFill>
                <a:latin typeface="Times New Roman" panose="02020603050405020304" pitchFamily="18" charset="0"/>
                <a:cs typeface="Times New Roman" panose="02020603050405020304" pitchFamily="18" charset="0"/>
              </a:rPr>
              <a:t>». И. С. Тургенев </a:t>
            </a:r>
            <a:r>
              <a:rPr lang="ru-RU" dirty="0">
                <a:solidFill>
                  <a:srgbClr val="333333"/>
                </a:solidFill>
                <a:latin typeface="Times New Roman" panose="02020603050405020304" pitchFamily="18" charset="0"/>
                <a:cs typeface="Times New Roman" panose="02020603050405020304" pitchFamily="18" charset="0"/>
              </a:rPr>
              <a:t>— конфликт поколений, поиск своего пути</a:t>
            </a:r>
            <a:r>
              <a:rPr lang="ru-RU" dirty="0" smtClean="0">
                <a:solidFill>
                  <a:srgbClr val="333333"/>
                </a:solidFill>
                <a:latin typeface="Times New Roman" panose="02020603050405020304" pitchFamily="18" charset="0"/>
                <a:cs typeface="Times New Roman" panose="02020603050405020304" pitchFamily="18" charset="0"/>
              </a:rPr>
              <a:t>.</a:t>
            </a:r>
          </a:p>
          <a:p>
            <a:pPr lvl="0"/>
            <a:r>
              <a:rPr lang="ru-RU" dirty="0" smtClean="0">
                <a:solidFill>
                  <a:srgbClr val="333333"/>
                </a:solidFill>
                <a:latin typeface="Times New Roman" panose="02020603050405020304" pitchFamily="18" charset="0"/>
                <a:cs typeface="Times New Roman" panose="02020603050405020304" pitchFamily="18" charset="0"/>
              </a:rPr>
              <a:t>«Цифры». И. А. Бунин</a:t>
            </a:r>
            <a:r>
              <a:rPr lang="ru-RU" dirty="0">
                <a:solidFill>
                  <a:srgbClr val="333333"/>
                </a:solidFill>
                <a:latin typeface="Times New Roman" panose="02020603050405020304" pitchFamily="18" charset="0"/>
                <a:cs typeface="Times New Roman" panose="02020603050405020304" pitchFamily="18" charset="0"/>
              </a:rPr>
              <a:t>— конфликт поколений, поиск своего пути</a:t>
            </a:r>
            <a:r>
              <a:rPr lang="ru-RU" dirty="0" smtClean="0">
                <a:solidFill>
                  <a:srgbClr val="333333"/>
                </a:solidFill>
                <a:latin typeface="Times New Roman" panose="02020603050405020304" pitchFamily="18" charset="0"/>
                <a:cs typeface="Times New Roman" panose="02020603050405020304" pitchFamily="18" charset="0"/>
              </a:rPr>
              <a:t>.</a:t>
            </a:r>
            <a:endParaRPr lang="ru-RU" dirty="0">
              <a:solidFill>
                <a:srgbClr val="333333"/>
              </a:solidFill>
              <a:latin typeface="Times New Roman" panose="02020603050405020304" pitchFamily="18" charset="0"/>
              <a:cs typeface="Times New Roman" panose="02020603050405020304" pitchFamily="18" charset="0"/>
            </a:endParaRPr>
          </a:p>
          <a:p>
            <a:r>
              <a:rPr lang="ru-RU" dirty="0">
                <a:solidFill>
                  <a:srgbClr val="333333"/>
                </a:solidFill>
                <a:latin typeface="Times New Roman" panose="02020603050405020304" pitchFamily="18" charset="0"/>
                <a:cs typeface="Times New Roman" panose="02020603050405020304" pitchFamily="18" charset="0"/>
              </a:rPr>
              <a:t>«Герой нашего времени</a:t>
            </a:r>
            <a:r>
              <a:rPr lang="ru-RU" dirty="0" smtClean="0">
                <a:solidFill>
                  <a:srgbClr val="333333"/>
                </a:solidFill>
                <a:latin typeface="Times New Roman" panose="02020603050405020304" pitchFamily="18" charset="0"/>
                <a:cs typeface="Times New Roman" panose="02020603050405020304" pitchFamily="18" charset="0"/>
              </a:rPr>
              <a:t>». М. Ю. Лермонтов </a:t>
            </a:r>
            <a:r>
              <a:rPr lang="ru-RU" dirty="0">
                <a:solidFill>
                  <a:srgbClr val="333333"/>
                </a:solidFill>
                <a:latin typeface="Times New Roman" panose="02020603050405020304" pitchFamily="18" charset="0"/>
                <a:cs typeface="Times New Roman" panose="02020603050405020304" pitchFamily="18" charset="0"/>
              </a:rPr>
              <a:t>— внутренний поиск и мировоззрение.</a:t>
            </a:r>
          </a:p>
          <a:p>
            <a:r>
              <a:rPr lang="ru-RU" dirty="0">
                <a:solidFill>
                  <a:srgbClr val="333333"/>
                </a:solidFill>
                <a:latin typeface="Times New Roman" panose="02020603050405020304" pitchFamily="18" charset="0"/>
                <a:cs typeface="Times New Roman" panose="02020603050405020304" pitchFamily="18" charset="0"/>
              </a:rPr>
              <a:t> </a:t>
            </a:r>
            <a:r>
              <a:rPr lang="ru-RU" dirty="0" smtClean="0">
                <a:solidFill>
                  <a:srgbClr val="333333"/>
                </a:solidFill>
                <a:latin typeface="Times New Roman" panose="02020603050405020304" pitchFamily="18" charset="0"/>
                <a:cs typeface="Times New Roman" panose="02020603050405020304" pitchFamily="18" charset="0"/>
              </a:rPr>
              <a:t> </a:t>
            </a:r>
            <a:r>
              <a:rPr lang="ru-RU" dirty="0" smtClean="0">
                <a:solidFill>
                  <a:srgbClr val="0070C0"/>
                </a:solidFill>
                <a:latin typeface="Times New Roman" panose="02020603050405020304" pitchFamily="18" charset="0"/>
                <a:cs typeface="Times New Roman" panose="02020603050405020304" pitchFamily="18" charset="0"/>
              </a:rPr>
              <a:t>4. «Время </a:t>
            </a:r>
            <a:r>
              <a:rPr lang="ru-RU" dirty="0">
                <a:solidFill>
                  <a:srgbClr val="0070C0"/>
                </a:solidFill>
                <a:latin typeface="Times New Roman" panose="02020603050405020304" pitchFamily="18" charset="0"/>
                <a:cs typeface="Times New Roman" panose="02020603050405020304" pitchFamily="18" charset="0"/>
              </a:rPr>
              <a:t>перемен»</a:t>
            </a:r>
            <a:r>
              <a:rPr lang="ru-RU" dirty="0">
                <a:solidFill>
                  <a:srgbClr val="333333"/>
                </a:solidFill>
                <a:latin typeface="Times New Roman" panose="02020603050405020304" pitchFamily="18" charset="0"/>
                <a:cs typeface="Times New Roman" panose="02020603050405020304" pitchFamily="18" charset="0"/>
              </a:rPr>
              <a:t> </a:t>
            </a:r>
            <a:r>
              <a:rPr lang="ru-RU" dirty="0" smtClean="0">
                <a:solidFill>
                  <a:srgbClr val="333333"/>
                </a:solidFill>
                <a:latin typeface="Times New Roman" panose="02020603050405020304" pitchFamily="18" charset="0"/>
                <a:cs typeface="Times New Roman" panose="02020603050405020304" pitchFamily="18" charset="0"/>
              </a:rPr>
              <a:t>(изменения </a:t>
            </a:r>
            <a:r>
              <a:rPr lang="ru-RU" dirty="0">
                <a:solidFill>
                  <a:srgbClr val="333333"/>
                </a:solidFill>
                <a:latin typeface="Times New Roman" panose="02020603050405020304" pitchFamily="18" charset="0"/>
                <a:cs typeface="Times New Roman" panose="02020603050405020304" pitchFamily="18" charset="0"/>
              </a:rPr>
              <a:t>в обществе, личные перемены, </a:t>
            </a:r>
            <a:r>
              <a:rPr lang="ru-RU" dirty="0" smtClean="0">
                <a:solidFill>
                  <a:srgbClr val="333333"/>
                </a:solidFill>
                <a:latin typeface="Times New Roman" panose="02020603050405020304" pitchFamily="18" charset="0"/>
                <a:cs typeface="Times New Roman" panose="02020603050405020304" pitchFamily="18" charset="0"/>
              </a:rPr>
              <a:t>поиски смысла жизни):</a:t>
            </a:r>
          </a:p>
          <a:p>
            <a:r>
              <a:rPr lang="ru-RU" dirty="0" smtClean="0">
                <a:solidFill>
                  <a:srgbClr val="333333"/>
                </a:solidFill>
                <a:latin typeface="Times New Roman" panose="02020603050405020304" pitchFamily="18" charset="0"/>
                <a:cs typeface="Times New Roman" panose="02020603050405020304" pitchFamily="18" charset="0"/>
              </a:rPr>
              <a:t>«Герой нашего времени». М. Ю. Лермонтов.</a:t>
            </a:r>
            <a:endParaRPr lang="ru-RU" dirty="0">
              <a:solidFill>
                <a:srgbClr val="333333"/>
              </a:solidFill>
              <a:latin typeface="Times New Roman" panose="02020603050405020304" pitchFamily="18" charset="0"/>
              <a:cs typeface="Times New Roman" panose="02020603050405020304" pitchFamily="18" charset="0"/>
            </a:endParaRPr>
          </a:p>
          <a:p>
            <a:r>
              <a:rPr lang="ru-RU" dirty="0">
                <a:solidFill>
                  <a:srgbClr val="333333"/>
                </a:solidFill>
                <a:latin typeface="Times New Roman" panose="02020603050405020304" pitchFamily="18" charset="0"/>
                <a:cs typeface="Times New Roman" panose="02020603050405020304" pitchFamily="18" charset="0"/>
              </a:rPr>
              <a:t>«Обломов</a:t>
            </a:r>
            <a:r>
              <a:rPr lang="ru-RU" dirty="0" smtClean="0">
                <a:solidFill>
                  <a:srgbClr val="333333"/>
                </a:solidFill>
                <a:latin typeface="Times New Roman" panose="02020603050405020304" pitchFamily="18" charset="0"/>
                <a:cs typeface="Times New Roman" panose="02020603050405020304" pitchFamily="18" charset="0"/>
              </a:rPr>
              <a:t>». И. А. Гончаров </a:t>
            </a:r>
            <a:r>
              <a:rPr lang="ru-RU" dirty="0">
                <a:solidFill>
                  <a:srgbClr val="333333"/>
                </a:solidFill>
                <a:latin typeface="Times New Roman" panose="02020603050405020304" pitchFamily="18" charset="0"/>
                <a:cs typeface="Times New Roman" panose="02020603050405020304" pitchFamily="18" charset="0"/>
              </a:rPr>
              <a:t>— личные и социальные перемены.</a:t>
            </a:r>
          </a:p>
          <a:p>
            <a:r>
              <a:rPr lang="ru-RU" dirty="0">
                <a:solidFill>
                  <a:srgbClr val="333333"/>
                </a:solidFill>
                <a:latin typeface="Times New Roman" panose="02020603050405020304" pitchFamily="18" charset="0"/>
                <a:cs typeface="Times New Roman" panose="02020603050405020304" pitchFamily="18" charset="0"/>
              </a:rPr>
              <a:t>«Горе от ума</a:t>
            </a:r>
            <a:r>
              <a:rPr lang="ru-RU" dirty="0" smtClean="0">
                <a:solidFill>
                  <a:srgbClr val="333333"/>
                </a:solidFill>
                <a:latin typeface="Times New Roman" panose="02020603050405020304" pitchFamily="18" charset="0"/>
                <a:cs typeface="Times New Roman" panose="02020603050405020304" pitchFamily="18" charset="0"/>
              </a:rPr>
              <a:t>». А. С. Грибоедов </a:t>
            </a:r>
            <a:r>
              <a:rPr lang="ru-RU" dirty="0">
                <a:solidFill>
                  <a:srgbClr val="333333"/>
                </a:solidFill>
                <a:latin typeface="Times New Roman" panose="02020603050405020304" pitchFamily="18" charset="0"/>
                <a:cs typeface="Times New Roman" panose="02020603050405020304" pitchFamily="18" charset="0"/>
              </a:rPr>
              <a:t>— перемены в обществе, столкновение старых и новых взглядов.</a:t>
            </a:r>
          </a:p>
          <a:p>
            <a:r>
              <a:rPr lang="ru-RU" dirty="0" smtClean="0">
                <a:solidFill>
                  <a:srgbClr val="0070C0"/>
                </a:solidFill>
                <a:latin typeface="Times New Roman" panose="02020603050405020304" pitchFamily="18" charset="0"/>
                <a:cs typeface="Times New Roman" panose="02020603050405020304" pitchFamily="18" charset="0"/>
              </a:rPr>
              <a:t> 5. «</a:t>
            </a:r>
            <a:r>
              <a:rPr lang="ru-RU" dirty="0">
                <a:solidFill>
                  <a:srgbClr val="0070C0"/>
                </a:solidFill>
                <a:latin typeface="Times New Roman" panose="02020603050405020304" pitchFamily="18" charset="0"/>
                <a:cs typeface="Times New Roman" panose="02020603050405020304" pitchFamily="18" charset="0"/>
              </a:rPr>
              <a:t>Разговор с собой»</a:t>
            </a:r>
            <a:r>
              <a:rPr lang="ru-RU" dirty="0">
                <a:solidFill>
                  <a:srgbClr val="333333"/>
                </a:solidFill>
                <a:latin typeface="Times New Roman" panose="02020603050405020304" pitchFamily="18" charset="0"/>
                <a:cs typeface="Times New Roman" panose="02020603050405020304" pitchFamily="18" charset="0"/>
              </a:rPr>
              <a:t> </a:t>
            </a:r>
            <a:r>
              <a:rPr lang="ru-RU" dirty="0" smtClean="0">
                <a:solidFill>
                  <a:srgbClr val="333333"/>
                </a:solidFill>
                <a:latin typeface="Times New Roman" panose="02020603050405020304" pitchFamily="18" charset="0"/>
                <a:cs typeface="Times New Roman" panose="02020603050405020304" pitchFamily="18" charset="0"/>
              </a:rPr>
              <a:t>(самопознание</a:t>
            </a:r>
            <a:r>
              <a:rPr lang="ru-RU" dirty="0">
                <a:solidFill>
                  <a:srgbClr val="333333"/>
                </a:solidFill>
                <a:latin typeface="Times New Roman" panose="02020603050405020304" pitchFamily="18" charset="0"/>
                <a:cs typeface="Times New Roman" panose="02020603050405020304" pitchFamily="18" charset="0"/>
              </a:rPr>
              <a:t>, внутренний диалог, осмысление поступков):</a:t>
            </a:r>
          </a:p>
          <a:p>
            <a:r>
              <a:rPr lang="ru-RU" dirty="0">
                <a:solidFill>
                  <a:srgbClr val="333333"/>
                </a:solidFill>
                <a:latin typeface="Times New Roman" panose="02020603050405020304" pitchFamily="18" charset="0"/>
                <a:cs typeface="Times New Roman" panose="02020603050405020304" pitchFamily="18" charset="0"/>
              </a:rPr>
              <a:t>«Преступление и наказание</a:t>
            </a:r>
            <a:r>
              <a:rPr lang="ru-RU" dirty="0" smtClean="0">
                <a:solidFill>
                  <a:srgbClr val="333333"/>
                </a:solidFill>
                <a:latin typeface="Times New Roman" panose="02020603050405020304" pitchFamily="18" charset="0"/>
                <a:cs typeface="Times New Roman" panose="02020603050405020304" pitchFamily="18" charset="0"/>
              </a:rPr>
              <a:t>». Ф. М. Достоевский </a:t>
            </a:r>
            <a:r>
              <a:rPr lang="ru-RU" dirty="0">
                <a:solidFill>
                  <a:srgbClr val="333333"/>
                </a:solidFill>
                <a:latin typeface="Times New Roman" panose="02020603050405020304" pitchFamily="18" charset="0"/>
                <a:cs typeface="Times New Roman" panose="02020603050405020304" pitchFamily="18" charset="0"/>
              </a:rPr>
              <a:t>— борьба с внутренним «я» Раскольникова.</a:t>
            </a:r>
          </a:p>
          <a:p>
            <a:r>
              <a:rPr lang="ru-RU" dirty="0">
                <a:solidFill>
                  <a:srgbClr val="333333"/>
                </a:solidFill>
                <a:latin typeface="Times New Roman" panose="02020603050405020304" pitchFamily="18" charset="0"/>
                <a:cs typeface="Times New Roman" panose="02020603050405020304" pitchFamily="18" charset="0"/>
              </a:rPr>
              <a:t>«Война и мир</a:t>
            </a:r>
            <a:r>
              <a:rPr lang="ru-RU" dirty="0" smtClean="0">
                <a:solidFill>
                  <a:srgbClr val="333333"/>
                </a:solidFill>
                <a:latin typeface="Times New Roman" panose="02020603050405020304" pitchFamily="18" charset="0"/>
                <a:cs typeface="Times New Roman" panose="02020603050405020304" pitchFamily="18" charset="0"/>
              </a:rPr>
              <a:t>». </a:t>
            </a:r>
            <a:r>
              <a:rPr lang="ru-RU" dirty="0">
                <a:solidFill>
                  <a:srgbClr val="333333"/>
                </a:solidFill>
                <a:latin typeface="Times New Roman" panose="02020603050405020304" pitchFamily="18" charset="0"/>
                <a:cs typeface="Times New Roman" panose="02020603050405020304" pitchFamily="18" charset="0"/>
              </a:rPr>
              <a:t>Л. </a:t>
            </a:r>
            <a:r>
              <a:rPr lang="ru-RU" dirty="0" smtClean="0">
                <a:solidFill>
                  <a:srgbClr val="333333"/>
                </a:solidFill>
                <a:latin typeface="Times New Roman" panose="02020603050405020304" pitchFamily="18" charset="0"/>
                <a:cs typeface="Times New Roman" panose="02020603050405020304" pitchFamily="18" charset="0"/>
              </a:rPr>
              <a:t>Н. Толстой </a:t>
            </a:r>
            <a:r>
              <a:rPr lang="ru-RU" dirty="0">
                <a:solidFill>
                  <a:srgbClr val="333333"/>
                </a:solidFill>
                <a:latin typeface="Times New Roman" panose="02020603050405020304" pitchFamily="18" charset="0"/>
                <a:cs typeface="Times New Roman" panose="02020603050405020304" pitchFamily="18" charset="0"/>
              </a:rPr>
              <a:t>— духовные размышления Пьера.</a:t>
            </a:r>
            <a:endParaRPr lang="ru-RU" b="0" i="0" dirty="0">
              <a:solidFill>
                <a:srgbClr val="333333"/>
              </a:solidFill>
              <a:effectLst/>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 y="0"/>
            <a:ext cx="11895991" cy="659423"/>
          </a:xfrm>
        </p:spPr>
        <p:txBody>
          <a:bodyPr anchor="t"/>
          <a:lstStyle/>
          <a:p>
            <a:r>
              <a:rPr lang="ru-RU" b="0" dirty="0" smtClean="0">
                <a:solidFill>
                  <a:srgbClr val="FF0000"/>
                </a:solidFill>
                <a:latin typeface="Times New Roman" panose="02020603050405020304" pitchFamily="18" charset="0"/>
                <a:cs typeface="Times New Roman" panose="02020603050405020304" pitchFamily="18" charset="0"/>
              </a:rPr>
              <a:t>Пример сочинения.</a:t>
            </a:r>
            <a:endParaRPr lang="ru-RU" b="0" dirty="0">
              <a:solidFill>
                <a:srgbClr val="FF0000"/>
              </a:solidFill>
              <a:latin typeface="Times New Roman" panose="02020603050405020304" pitchFamily="18" charset="0"/>
              <a:cs typeface="Times New Roman" panose="02020603050405020304" pitchFamily="18" charset="0"/>
            </a:endParaRPr>
          </a:p>
        </p:txBody>
      </p:sp>
      <p:sp>
        <p:nvSpPr>
          <p:cNvPr id="7" name="Прямоугольник 6"/>
          <p:cNvSpPr/>
          <p:nvPr/>
        </p:nvSpPr>
        <p:spPr>
          <a:xfrm>
            <a:off x="228599" y="390588"/>
            <a:ext cx="11895991" cy="6533263"/>
          </a:xfrm>
          <a:prstGeom prst="rect">
            <a:avLst/>
          </a:prstGeom>
        </p:spPr>
        <p:txBody>
          <a:bodyPr wrap="square">
            <a:spAutoFit/>
          </a:bodyPr>
          <a:lstStyle/>
          <a:p>
            <a:pPr algn="r">
              <a:lnSpc>
                <a:spcPct val="107000"/>
              </a:lnSpc>
              <a:spcAft>
                <a:spcPts val="800"/>
              </a:spcAft>
            </a:pPr>
            <a:r>
              <a:rPr lang="ru-RU" sz="2000"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Способна ли природа воспитывать человека?</a:t>
            </a:r>
            <a:endParaRPr lang="ru-RU" sz="20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ru-RU" sz="1400" dirty="0">
                <a:latin typeface="Times New Roman" panose="02020603050405020304" pitchFamily="18" charset="0"/>
                <a:ea typeface="Calibri" panose="020F0502020204030204" pitchFamily="34" charset="0"/>
                <a:cs typeface="Times New Roman" panose="02020603050405020304" pitchFamily="18" charset="0"/>
              </a:rPr>
              <a:t>          Все мы восхищаемся красотой природы, восторгаемся её величием, любуемся её чудесами. Но природа не только вызывает чувство восторга – она способна воспитывать человека и даже полностью менять его характер. Чтобы подтвердить свои слова, приведу два примера из русской и мировой литературы.</a:t>
            </a:r>
            <a:endParaRPr lang="ru-RU" sz="1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ru-RU" sz="1400" dirty="0">
                <a:latin typeface="Times New Roman" panose="02020603050405020304" pitchFamily="18" charset="0"/>
                <a:ea typeface="Calibri" panose="020F0502020204030204" pitchFamily="34" charset="0"/>
                <a:cs typeface="Times New Roman" panose="02020603050405020304" pitchFamily="18" charset="0"/>
              </a:rPr>
              <a:t>          В рассказе «Любовь к жизни» Джека Лондона повествуется о двух золотоискателях, которые, намыв по пятнадцать фунтов золота, возвращаются домой. Они, голодные, сильно уставшие, идут по суровому северному краю. Читателям очевидно, что смыслом жизни этих людей является богатство, которое приносит золото. Но случилось непредвиденное: второй путник, переходя </a:t>
            </a:r>
            <a:r>
              <a:rPr lang="ru-RU" sz="1400" dirty="0" smtClean="0">
                <a:latin typeface="Times New Roman" panose="02020603050405020304" pitchFamily="18" charset="0"/>
                <a:ea typeface="Calibri" panose="020F0502020204030204" pitchFamily="34" charset="0"/>
                <a:cs typeface="Times New Roman" panose="02020603050405020304" pitchFamily="18" charset="0"/>
              </a:rPr>
              <a:t>ледяную </a:t>
            </a:r>
            <a:r>
              <a:rPr lang="ru-RU" sz="1400" dirty="0">
                <a:latin typeface="Times New Roman" panose="02020603050405020304" pitchFamily="18" charset="0"/>
                <a:ea typeface="Calibri" panose="020F0502020204030204" pitchFamily="34" charset="0"/>
                <a:cs typeface="Times New Roman" panose="02020603050405020304" pitchFamily="18" charset="0"/>
              </a:rPr>
              <a:t>речку, вывихнул ногу. Билл его бросил. Начинается поединок за жизнь. Превозмогая сильную боль в ногах, испытывая нестерпимый голод, путник не отчаивается. Он ловит в лужах </a:t>
            </a:r>
            <a:r>
              <a:rPr lang="ru-RU" sz="1400" dirty="0" err="1">
                <a:latin typeface="Times New Roman" panose="02020603050405020304" pitchFamily="18" charset="0"/>
                <a:ea typeface="Calibri" panose="020F0502020204030204" pitchFamily="34" charset="0"/>
                <a:cs typeface="Times New Roman" panose="02020603050405020304" pitchFamily="18" charset="0"/>
              </a:rPr>
              <a:t>пескариков</a:t>
            </a:r>
            <a:r>
              <a:rPr lang="ru-RU" sz="1400" dirty="0">
                <a:latin typeface="Times New Roman" panose="02020603050405020304" pitchFamily="18" charset="0"/>
                <a:ea typeface="Calibri" panose="020F0502020204030204" pitchFamily="34" charset="0"/>
                <a:cs typeface="Times New Roman" panose="02020603050405020304" pitchFamily="18" charset="0"/>
              </a:rPr>
              <a:t>, гоняется за куропатками, ест сырых птенчиков, грызёт кости оленёнка – делает всё, чтобы выжить. Постепенно он понимает, что препятствием на пути домой является золото, которое слишком тяжело нести. Тогда путник делит золото пополам. Одну половину тщательно пакует и оставляет на утёсе: он надеется за ней вернуться. Через какое-то время путник снова делит оставшееся золото пополам. Но одну половину он просто высыпает: золото в его глазах ещё представляет ценность. Позже герой выбрасывает остатки металла. Для него золото стало мусором. Выживал он как зверь. Однажды даже загрыз волка. Но природа сделала из него человека с большой буквы. Дойдя до хорошо знакомого кожаного мешочка с золотом, он не только не подумал забрать его, но даже не взял кости Билла, хотя понимал, что это единственная возможность поддержать силы. Путник был спасён. Но это был уже другой человек. В начале повествования смыслом его жизни было золото. В конце произведения он стал ценить саму жизнь. Природа освободила его от власти жёлтого металла.</a:t>
            </a:r>
            <a:endParaRPr lang="ru-RU" sz="1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ru-RU" sz="1400" dirty="0">
                <a:latin typeface="Times New Roman" panose="02020603050405020304" pitchFamily="18" charset="0"/>
                <a:ea typeface="Calibri" panose="020F0502020204030204" pitchFamily="34" charset="0"/>
                <a:cs typeface="Times New Roman" panose="02020603050405020304" pitchFamily="18" charset="0"/>
              </a:rPr>
              <a:t>          Оставшись один на один с природой, герой рассказа «Тихое утро» Юрия Павловича Казакова тоже становится другим человеком. Яшка взял на рыбалку Володю. Всю дорогу к реке деревенский мальчишка злился на своего товарища. Его в москвиче раздражало всё. Рыбачили они тихим летним солнечным утром на речке, где был страшный омут, в котором дна не было, вода была ледяная и водились осьминоги (их своими глазами видел Мишка </a:t>
            </a:r>
            <a:r>
              <a:rPr lang="ru-RU" sz="1400" dirty="0" err="1">
                <a:latin typeface="Times New Roman" panose="02020603050405020304" pitchFamily="18" charset="0"/>
                <a:ea typeface="Calibri" panose="020F0502020204030204" pitchFamily="34" charset="0"/>
                <a:cs typeface="Times New Roman" panose="02020603050405020304" pitchFamily="18" charset="0"/>
              </a:rPr>
              <a:t>Каюнёнок</a:t>
            </a:r>
            <a:r>
              <a:rPr lang="ru-RU" sz="1400" dirty="0">
                <a:latin typeface="Times New Roman" panose="02020603050405020304" pitchFamily="18" charset="0"/>
                <a:ea typeface="Calibri" panose="020F0502020204030204" pitchFamily="34" charset="0"/>
                <a:cs typeface="Times New Roman" panose="02020603050405020304" pitchFamily="18" charset="0"/>
              </a:rPr>
              <a:t>). Случилась беда. Володя начал тонуть. От злости Яшка чуть не разбил лицо мальчика комом земли с травой. Но спохватился и бросился за помощью в деревню. Сообразив, что бежать далеко, он в </a:t>
            </a:r>
            <a:r>
              <a:rPr lang="ru-RU" sz="1400">
                <a:latin typeface="Times New Roman" panose="02020603050405020304" pitchFamily="18" charset="0"/>
                <a:ea typeface="Calibri" panose="020F0502020204030204" pitchFamily="34" charset="0"/>
                <a:cs typeface="Times New Roman" panose="02020603050405020304" pitchFamily="18" charset="0"/>
              </a:rPr>
              <a:t>панике </a:t>
            </a:r>
            <a:r>
              <a:rPr lang="ru-RU" sz="1400" smtClean="0">
                <a:latin typeface="Times New Roman" panose="02020603050405020304" pitchFamily="18" charset="0"/>
                <a:ea typeface="Calibri" panose="020F0502020204030204" pitchFamily="34" charset="0"/>
                <a:cs typeface="Times New Roman" panose="02020603050405020304" pitchFamily="18" charset="0"/>
              </a:rPr>
              <a:t>кидается </a:t>
            </a:r>
            <a:r>
              <a:rPr lang="ru-RU" sz="1400" dirty="0">
                <a:latin typeface="Times New Roman" panose="02020603050405020304" pitchFamily="18" charset="0"/>
                <a:ea typeface="Calibri" panose="020F0502020204030204" pitchFamily="34" charset="0"/>
                <a:cs typeface="Times New Roman" panose="02020603050405020304" pitchFamily="18" charset="0"/>
              </a:rPr>
              <a:t>спасать Володю. Вода в омуте действительно была ледяная, дна не было. Осьминогов он там не увидел, но чуть не погиб. Только со второго раза Яшка вытащил друга. Он спас Володю. Но и сам воскрес духовно. До рыбалки душа Яшки смердела ненавистью к ближнему. Но оказавшись один на один с природой в борьбе за жизнь, он переродился. В его сердце поселилась любовь.</a:t>
            </a:r>
            <a:endParaRPr lang="ru-RU" sz="1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ru-RU" sz="1400" dirty="0">
                <a:latin typeface="Times New Roman" panose="02020603050405020304" pitchFamily="18" charset="0"/>
                <a:ea typeface="Calibri" panose="020F0502020204030204" pitchFamily="34" charset="0"/>
                <a:cs typeface="Times New Roman" panose="02020603050405020304" pitchFamily="18" charset="0"/>
              </a:rPr>
              <a:t>          Судьбы героев этих рассказов подтверждают мою мысль, что природа не только вызывает чувство восторга, но и способна воспитывать человека и даже полностью менять его характер.</a:t>
            </a:r>
            <a:endParaRPr lang="ru-RU" sz="1100" dirty="0">
              <a:latin typeface="Calibri" panose="020F0502020204030204" pitchFamily="34" charset="0"/>
              <a:ea typeface="Calibri" panose="020F0502020204030204" pitchFamily="34" charset="0"/>
              <a:cs typeface="Times New Roman" panose="02020603050405020304" pitchFamily="18" charset="0"/>
            </a:endParaRPr>
          </a:p>
          <a:p>
            <a:pPr algn="r"/>
            <a:r>
              <a:rPr lang="ru-RU" sz="1600" dirty="0" err="1">
                <a:latin typeface="Times New Roman" panose="02020603050405020304" pitchFamily="18" charset="0"/>
                <a:ea typeface="Calibri" panose="020F0502020204030204" pitchFamily="34" charset="0"/>
              </a:rPr>
              <a:t>Колебанова</a:t>
            </a:r>
            <a:r>
              <a:rPr lang="ru-RU" sz="1600" dirty="0">
                <a:latin typeface="Times New Roman" panose="02020603050405020304" pitchFamily="18" charset="0"/>
                <a:ea typeface="Calibri" panose="020F0502020204030204" pitchFamily="34" charset="0"/>
              </a:rPr>
              <a:t> Варвара</a:t>
            </a:r>
            <a:r>
              <a:rPr lang="ru-RU" sz="1600" dirty="0" smtClean="0">
                <a:latin typeface="Times New Roman" panose="02020603050405020304" pitchFamily="18" charset="0"/>
                <a:ea typeface="Calibri" panose="020F0502020204030204" pitchFamily="34" charset="0"/>
              </a:rPr>
              <a:t>.</a:t>
            </a:r>
            <a:endParaRPr lang="ru-RU" sz="1600" dirty="0"/>
          </a:p>
        </p:txBody>
      </p:sp>
    </p:spTree>
    <p:extLst>
      <p:ext uri="{BB962C8B-B14F-4D97-AF65-F5344CB8AC3E}">
        <p14:creationId xmlns:p14="http://schemas.microsoft.com/office/powerpoint/2010/main" val="151677197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theme/theme1.xml><?xml version="1.0" encoding="utf-8"?>
<a:theme xmlns:a="http://schemas.openxmlformats.org/drawingml/2006/main" name="Легкий дым">
  <a:themeElements>
    <a:clrScheme name="Легкий дым">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Легкий дым">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Легкий дым">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684</TotalTime>
  <Words>2122</Words>
  <Application>Microsoft Office PowerPoint</Application>
  <PresentationFormat>Широкоэкранный</PresentationFormat>
  <Paragraphs>214</Paragraphs>
  <Slides>26</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26</vt:i4>
      </vt:variant>
    </vt:vector>
  </HeadingPairs>
  <TitlesOfParts>
    <vt:vector size="32" baseType="lpstr">
      <vt:lpstr>Arial</vt:lpstr>
      <vt:lpstr>Calibri</vt:lpstr>
      <vt:lpstr>Century Gothic</vt:lpstr>
      <vt:lpstr>Times New Roman</vt:lpstr>
      <vt:lpstr>Wingdings 3</vt:lpstr>
      <vt:lpstr>Легкий дым</vt:lpstr>
      <vt:lpstr>Презентация PowerPoint</vt:lpstr>
      <vt:lpstr>Презентация PowerPoint</vt:lpstr>
      <vt:lpstr> Требования к работе в 2026/27 учебном году.</vt:lpstr>
      <vt:lpstr> </vt:lpstr>
      <vt:lpstr>Презентация PowerPoint</vt:lpstr>
      <vt:lpstr>Критерии № 4,5.</vt:lpstr>
      <vt:lpstr>Презентация PowerPoint</vt:lpstr>
      <vt:lpstr>Презентация PowerPoint</vt:lpstr>
      <vt:lpstr>В 2026/27 учебном году на экзамене будут темы, которые уже использовались в прошлые годы (в закрытом банке ФИПИ их около двух тысяч).</vt:lpstr>
      <vt:lpstr>Объяснения к разделам тем итогового сочинения.</vt:lpstr>
      <vt:lpstr>Презентация PowerPoint</vt:lpstr>
      <vt:lpstr>Презентация PowerPoint</vt:lpstr>
      <vt:lpstr>Презентация PowerPoint</vt:lpstr>
      <vt:lpstr>Какие примеры можно приводить.</vt:lpstr>
      <vt:lpstr>Презентация PowerPoint</vt:lpstr>
      <vt:lpstr>Презентация PowerPoint</vt:lpstr>
      <vt:lpstr>Презентация PowerPoint</vt:lpstr>
      <vt:lpstr>Презентация PowerPoint</vt:lpstr>
      <vt:lpstr>Раздел 1. Духовно-нравственные ориентиры в жизни человека.</vt:lpstr>
      <vt:lpstr>Презентация PowerPoint</vt:lpstr>
      <vt:lpstr>Раздел 2. Семья, общество, Отечество в жизни человека.</vt:lpstr>
      <vt:lpstr>Литературные примеры ко 2 разделу:</vt:lpstr>
      <vt:lpstr>Раздел 3. Природа и культура в жизни человека.</vt:lpstr>
      <vt:lpstr>Литературные примеры к 3 разделу.</vt:lpstr>
      <vt:lpstr>Для итогового сочинения 2026 года можно использовать следующие литературные примеры в зависимости от направления:</vt:lpstr>
      <vt:lpstr>Пример сочинения.</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Ян Янович Грунт</dc:title>
  <dc:creator>Alexey Shklyaev</dc:creator>
  <cp:lastModifiedBy>Надежда Ципровская</cp:lastModifiedBy>
  <cp:revision>75</cp:revision>
  <dcterms:created xsi:type="dcterms:W3CDTF">2022-05-08T16:14:35Z</dcterms:created>
  <dcterms:modified xsi:type="dcterms:W3CDTF">2026-08-30T18:17:27Z</dcterms:modified>
</cp:coreProperties>
</file>