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17" r:id="rId2"/>
    <p:sldId id="290" r:id="rId3"/>
    <p:sldId id="291" r:id="rId4"/>
    <p:sldId id="257" r:id="rId5"/>
    <p:sldId id="301" r:id="rId6"/>
    <p:sldId id="275" r:id="rId7"/>
    <p:sldId id="261" r:id="rId8"/>
    <p:sldId id="308" r:id="rId9"/>
    <p:sldId id="264" r:id="rId10"/>
    <p:sldId id="267" r:id="rId11"/>
    <p:sldId id="305" r:id="rId12"/>
    <p:sldId id="302" r:id="rId13"/>
    <p:sldId id="280" r:id="rId14"/>
    <p:sldId id="278" r:id="rId15"/>
    <p:sldId id="304" r:id="rId16"/>
    <p:sldId id="274" r:id="rId17"/>
    <p:sldId id="315" r:id="rId18"/>
    <p:sldId id="318" r:id="rId19"/>
    <p:sldId id="262" r:id="rId20"/>
    <p:sldId id="283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1" d="100"/>
          <a:sy n="61" d="100"/>
        </p:scale>
        <p:origin x="-7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7C1E2E0-715F-4E2B-80C9-CC41B5AB5D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AA6C2-5515-4F87-80C2-A3D333B991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AEA5E-B144-4435-90AD-023639F29A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8AD9B-352C-48B2-8168-6A134E2CE3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870F6-E131-4ED4-9EA6-378BF7E2A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A677B-75A5-488F-8F1C-A72255EFA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68872-C185-41CB-A666-48F6B8894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81D29-996E-4AB6-8C9D-72F60751C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586B3-759C-40D3-BADA-D7390C0A0B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39740-33D4-4B6B-8AD4-68F0C0F20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EC23-059E-4F98-B200-2900A78447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40AD8-38B9-4226-8530-EEDD79F3F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DC098-9D24-4917-80E9-3A5A91FD05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95E70A8-3EEF-498E-9EF6-AE20FF6A5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rgbClr val="00000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rgbClr val="000000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54;&#1052;&#1056;&#1050;%20-%20&#1086;&#1090;&#1082;&#1088;.&#1091;&#1088;&#1086;&#1082;%20(&#1052;&#1072;&#1083;&#1072;&#1093;&#1086;&#1074;&#1072;)\++&#1054;&#1090;&#1082;&#1088;&#1099;&#1090;&#1099;&#1081;%20&#1091;&#1088;&#1086;&#1082;\&#1059;&#1089;&#1090;&#1088;&#1086;&#1081;&#1089;&#1090;&#1074;&#1086;%20&#1093;&#1088;&#1072;&#1084;&#1072;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54;&#1052;&#1056;&#1050;%20-%20&#1086;&#1090;&#1082;&#1088;.&#1091;&#1088;&#1086;&#1082;%20(&#1052;&#1072;&#1083;&#1072;&#1093;&#1086;&#1074;&#1072;)\++&#1054;&#1090;&#1082;&#1088;&#1099;&#1090;&#1099;&#1081;%20&#1091;&#1088;&#1086;&#1082;\&#1048;&#1082;&#1086;&#1085;&#1086;&#1089;&#1090;&#1072;&#1089;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54;&#1052;&#1056;&#1050;%20-%20&#1086;&#1090;&#1082;&#1088;.&#1091;&#1088;&#1086;&#1082;%20(&#1052;&#1072;&#1083;&#1072;&#1093;&#1086;&#1074;&#1072;)\++&#1054;&#1090;&#1082;&#1088;&#1099;&#1090;&#1099;&#1081;%20&#1091;&#1088;&#1086;&#1082;\&#1057;&#1074;&#1077;&#1095;&#1080;%20&#1080;%20&#1083;&#1072;&#1084;&#1087;&#1072;&#1076;&#1099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54;&#1052;&#1056;&#1050;%20-%20&#1086;&#1090;&#1082;&#1088;.&#1091;&#1088;&#1086;&#1082;%20(&#1052;&#1072;&#1083;&#1072;&#1093;&#1086;&#1074;&#1072;)\++&#1054;&#1090;&#1082;&#1088;&#1099;&#1090;&#1099;&#1081;%20&#1091;&#1088;&#1086;&#1082;\&#1048;&#1076;&#1077;&#1103;%20&#1093;&#1088;&#1072;&#1084;&#1072;.wmv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93;&#1088;&#1072;&#1084;&#1114;.flv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72;&#1088;&#1080;&#1085;&#1072;\Desktop\&#1054;&#1052;&#1056;&#1050;%20-%20&#1086;&#1090;&#1082;&#1088;.&#1091;&#1088;&#1086;&#1082;%20(&#1052;&#1072;&#1083;&#1072;&#1093;&#1086;&#1074;&#1072;)\++&#1054;&#1090;&#1082;&#1088;&#1099;&#1090;&#1099;&#1081;%20&#1091;&#1088;&#1086;&#1082;\&#1057;&#1080;&#1085;&#1072;&#1075;&#1086;&#1075;&#1072;.wmv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72;&#1088;&#1080;&#1085;&#1072;\Desktop\&#1054;&#1052;&#1056;&#1050;%20-%20&#1086;&#1090;&#1082;&#1088;.&#1091;&#1088;&#1086;&#1082;%20(&#1052;&#1072;&#1083;&#1072;&#1093;&#1086;&#1074;&#1072;)\++&#1054;&#1090;&#1082;&#1088;&#1099;&#1090;&#1099;&#1081;%20&#1091;&#1088;&#1086;&#1082;\&#1055;&#1088;&#1072;&#1074;&#1086;&#1089;&#1083;&#1072;&#1074;&#1085;&#1099;&#1077;%20&#1093;&#1088;&#1072;&#1084;&#1099;(1%20&#1084;&#1080;&#1085;%2057%20&#1089;.)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572000" y="5657850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dirty="0" err="1">
                <a:solidFill>
                  <a:schemeClr val="bg1">
                    <a:lumMod val="20000"/>
                    <a:lumOff val="80000"/>
                  </a:schemeClr>
                </a:solidFill>
              </a:rPr>
              <a:t>ОРКиСЭ</a:t>
            </a:r>
            <a:endParaRPr lang="ru-RU" b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Модуль «Основы мировых религиозных культур»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Учитель: Малахова Марина Борисовна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Users\Марина\Desktop\Православный Храм -картинки\23022173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72512" y="0"/>
            <a:ext cx="6425183" cy="6858000"/>
          </a:xfrm>
          <a:effectLst>
            <a:softEdge rad="112500"/>
          </a:effectLst>
        </p:spPr>
      </p:pic>
      <p:pic>
        <p:nvPicPr>
          <p:cNvPr id="25606" name="Picture 6" descr="C:\Users\Марина\Desktop\Православный Храм -картинки\Храмы\14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2720" y="5303520"/>
            <a:ext cx="2401824" cy="1554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8" name="Picture 8" descr="C:\Users\Марина\Desktop\Православный Храм -картинки\animation_11.jpg"/>
          <p:cNvPicPr>
            <a:picLocks noChangeAspect="1" noChangeArrowheads="1"/>
          </p:cNvPicPr>
          <p:nvPr/>
        </p:nvPicPr>
        <p:blipFill>
          <a:blip r:embed="rId4" cstate="print"/>
          <a:srcRect l="4677" t="3670" r="5673" b="6730"/>
          <a:stretch>
            <a:fillRect/>
          </a:stretch>
        </p:blipFill>
        <p:spPr bwMode="auto">
          <a:xfrm>
            <a:off x="2462784" y="4340352"/>
            <a:ext cx="2743200" cy="25176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9" name="Picture 9" descr="C:\Users\Марина\Desktop\Православный Храм -картинки\В Киев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2688" y="5440172"/>
            <a:ext cx="2109216" cy="1417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стройство храм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коноста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398713" y="244475"/>
            <a:ext cx="2076450" cy="649288"/>
          </a:xfrm>
        </p:spPr>
        <p:txBody>
          <a:bodyPr/>
          <a:lstStyle/>
          <a:p>
            <a:pPr algn="ctr" eaLnBrk="1" hangingPunct="1"/>
            <a:r>
              <a:rPr lang="ru-RU" b="1" i="1" smtClean="0">
                <a:solidFill>
                  <a:srgbClr val="C00000"/>
                </a:solidFill>
              </a:rPr>
              <a:t>Иконы</a:t>
            </a:r>
          </a:p>
        </p:txBody>
      </p:sp>
      <p:pic>
        <p:nvPicPr>
          <p:cNvPr id="4" name="Содержимое 3" descr="1238694053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8900" y="1801546"/>
            <a:ext cx="3857652" cy="4704454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ca12dadcc39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7592" y="0"/>
            <a:ext cx="3706408" cy="48387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670050" y="341313"/>
            <a:ext cx="3455988" cy="785812"/>
          </a:xfrm>
        </p:spPr>
        <p:txBody>
          <a:bodyPr/>
          <a:lstStyle/>
          <a:p>
            <a:pPr algn="ctr" eaLnBrk="1" hangingPunct="1"/>
            <a:r>
              <a:rPr lang="ru-RU" sz="3600" b="1" i="1" smtClean="0">
                <a:solidFill>
                  <a:srgbClr val="C00000"/>
                </a:solidFill>
              </a:rPr>
              <a:t>Свечи</a:t>
            </a:r>
          </a:p>
        </p:txBody>
      </p:sp>
      <p:pic>
        <p:nvPicPr>
          <p:cNvPr id="4" name="Рисунок 3" descr="4623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4586" y="1567602"/>
            <a:ext cx="3720948" cy="46434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71597_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0" y="0"/>
            <a:ext cx="3786190" cy="49746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вечи и лампад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Домашнее задание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2572720" y="1600200"/>
            <a:ext cx="6447456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учебник стр. 30-32; </a:t>
            </a:r>
            <a:endParaRPr lang="ru-RU" sz="3200" b="1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32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н</a:t>
            </a:r>
            <a:r>
              <a:rPr lang="ru-RU" sz="32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а </a:t>
            </a:r>
            <a:r>
              <a:rPr lang="ru-RU" sz="32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стр. 33 ответить на вопросы</a:t>
            </a:r>
            <a:r>
              <a:rPr lang="ru-RU" sz="32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: №1,2,3,4</a:t>
            </a:r>
            <a:r>
              <a:rPr lang="ru-RU" sz="32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;</a:t>
            </a:r>
            <a:endParaRPr lang="ru-RU" sz="3200" b="1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нарисовать</a:t>
            </a: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, понравившееся сооружение; </a:t>
            </a:r>
            <a:endParaRPr lang="ru-RU" sz="3200" b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подобрать </a:t>
            </a: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иллюстративный материал к теме «Священные сооружения</a:t>
            </a: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».</a:t>
            </a:r>
            <a:endParaRPr lang="ru-RU" sz="3200" b="1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474788" y="0"/>
            <a:ext cx="7669212" cy="1417638"/>
          </a:xfrm>
        </p:spPr>
        <p:txBody>
          <a:bodyPr/>
          <a:lstStyle/>
          <a:p>
            <a:pPr algn="ctr" eaLnBrk="1" hangingPunct="1"/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КРОССВОРД</a:t>
            </a: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Вспомни как называется</a:t>
            </a: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2693988" y="1600200"/>
            <a:ext cx="6326187" cy="5257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1. «Дом собраний» у иудеев;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 2.Сооружение, примыкающее к    храму, на которой находятся колокола;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3.Молитвенное здание в исламе;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4. Буддийский храм;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5. Башня с которой верующих мусульман призывают к молитве;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6.Христианский храм.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412" y="0"/>
            <a:ext cx="7851537" cy="1405719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rgbClr val="FFFF00"/>
                </a:solidFill>
              </a:rPr>
              <a:t>Разгадав кроссворд, вы узнаете 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как называется </a:t>
            </a:r>
            <a:r>
              <a:rPr lang="ru-RU" sz="2800" b="1" dirty="0" smtClean="0">
                <a:solidFill>
                  <a:srgbClr val="FF0000"/>
                </a:solidFill>
              </a:rPr>
              <a:t>самое священное место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в христианском храме.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29598" cy="444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</a:tblGrid>
              <a:tr h="679680"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1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С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И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Н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А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Г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О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Г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А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679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2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К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О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Л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О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К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О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Л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Ь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Н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Я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7968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3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М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Е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Ч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Е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Т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Ь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7968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4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П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А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Г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О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Д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А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67968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5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М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И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Н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lnT>
                      <a:noFill/>
                    </a:lnT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А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Р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Е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Т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9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6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Ц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Е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Р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К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О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В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Monotype Corsiva" pitchFamily="66" charset="0"/>
                        </a:rPr>
                        <a:t>Ь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0"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solidFill>
                      <a:srgbClr val="FF0000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71875" y="1571625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214813" y="1571625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7750" y="1571625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00688" y="1571625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143625" y="1571625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786563" y="1571625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429500" y="1571625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001000" y="1571625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643063" y="2286000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286000" y="2286000"/>
            <a:ext cx="71437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000375" y="2286000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571875" y="2286000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214813" y="2286000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857750" y="2286000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500688" y="2286000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143625" y="2286000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786563" y="2286000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7429500" y="2286000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000375" y="2928938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571875" y="2928938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214813" y="2928938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857750" y="2928938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500688" y="2928938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857750" y="3643313"/>
            <a:ext cx="642938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143625" y="2928938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500688" y="3643313"/>
            <a:ext cx="642937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143625" y="3643313"/>
            <a:ext cx="642938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786563" y="3643313"/>
            <a:ext cx="642937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358063" y="3643313"/>
            <a:ext cx="642937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01000" y="3643313"/>
            <a:ext cx="642938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928938" y="4286250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571875" y="4286250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214813" y="4286250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857750" y="4286250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500688" y="4286250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6143625" y="4286250"/>
            <a:ext cx="642938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6786563" y="4286250"/>
            <a:ext cx="642937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643063" y="5000625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2286000" y="5000625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2928938" y="5000625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571875" y="5000625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4214813" y="5000625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857750" y="5000625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500688" y="5000625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"/>
                            </p:stCondLst>
                            <p:childTnLst>
                              <p:par>
                                <p:cTn id="18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23" descr="Smiles_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6413" y="1713767"/>
            <a:ext cx="2009775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64" descr="Smiles_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6843" y="2474913"/>
            <a:ext cx="2139950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100" descr="Smiles_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9553" y="4729163"/>
            <a:ext cx="2128837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10" descr="Smiles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4838" y="4832611"/>
            <a:ext cx="2189162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84325" y="212725"/>
          <a:ext cx="7194550" cy="1828800"/>
        </p:xfrm>
        <a:graphic>
          <a:graphicData uri="http://schemas.openxmlformats.org/drawingml/2006/table">
            <a:tbl>
              <a:tblPr/>
              <a:tblGrid>
                <a:gridCol w="719455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Выберите смайлик  соответствующий вашему настроению.</a:t>
                      </a: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0"/>
            <a:ext cx="6551612" cy="10525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6600FF"/>
                </a:solidFill>
              </a:rPr>
              <a:t>				ФИЛВОРД</a:t>
            </a:r>
          </a:p>
          <a:p>
            <a:pPr eaLnBrk="1" hangingPunct="1">
              <a:buFontTx/>
              <a:buNone/>
            </a:pPr>
            <a:endParaRPr lang="ru-RU" sz="4000" b="1" smtClean="0">
              <a:solidFill>
                <a:srgbClr val="6600FF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500063" y="785813"/>
          <a:ext cx="8215365" cy="5500730"/>
        </p:xfrm>
        <a:graphic>
          <a:graphicData uri="http://schemas.openxmlformats.org/drawingml/2006/table">
            <a:tbl>
              <a:tblPr/>
              <a:tblGrid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</a:tblGrid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Ъ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Щ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Ш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0"/>
            <a:ext cx="6551612" cy="10525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6600FF"/>
                </a:solidFill>
              </a:rPr>
              <a:t>				ФИЛВОРД</a:t>
            </a:r>
          </a:p>
          <a:p>
            <a:pPr eaLnBrk="1" hangingPunct="1">
              <a:buFontTx/>
              <a:buNone/>
            </a:pPr>
            <a:endParaRPr lang="ru-RU" sz="4000" b="1" smtClean="0">
              <a:solidFill>
                <a:srgbClr val="6600FF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/>
          </p:cNvGraphicFramePr>
          <p:nvPr/>
        </p:nvGraphicFramePr>
        <p:xfrm>
          <a:off x="500063" y="785813"/>
          <a:ext cx="8215365" cy="5500730"/>
        </p:xfrm>
        <a:graphic>
          <a:graphicData uri="http://schemas.openxmlformats.org/drawingml/2006/table">
            <a:tbl>
              <a:tblPr/>
              <a:tblGrid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  <a:gridCol w="547691"/>
              </a:tblGrid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Ъ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Ю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Щ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Ш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</a:p>
                  </a:txBody>
                  <a:tcPr marL="6119" marR="6119" marT="6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5325" y="0"/>
            <a:ext cx="8448675" cy="6858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u="sng" dirty="0" smtClean="0"/>
              <a:t>Тест </a:t>
            </a:r>
            <a:r>
              <a:rPr lang="ru-RU" b="1" dirty="0" smtClean="0"/>
              <a:t>  Человек в религиозных традициях мира.</a:t>
            </a:r>
            <a:endParaRPr lang="ru-RU" dirty="0" smtClean="0"/>
          </a:p>
          <a:p>
            <a:pPr algn="r" eaLnBrk="1" hangingPunct="1">
              <a:buFontTx/>
              <a:buNone/>
            </a:pPr>
            <a:r>
              <a:rPr lang="ru-RU" sz="2000" b="1" u="sng" dirty="0" smtClean="0">
                <a:solidFill>
                  <a:srgbClr val="FFFF00"/>
                </a:solidFill>
              </a:rPr>
              <a:t>1.   Общение христиан с Богом происходит  через: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А) Молитву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Б) Намаз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В) </a:t>
            </a:r>
            <a:r>
              <a:rPr lang="ru-RU" sz="1800" b="1" i="1" dirty="0" err="1" smtClean="0">
                <a:solidFill>
                  <a:srgbClr val="C00000"/>
                </a:solidFill>
              </a:rPr>
              <a:t>Мантры</a:t>
            </a: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</a:p>
          <a:p>
            <a:pPr algn="r" eaLnBrk="1" hangingPunct="1">
              <a:buFontTx/>
              <a:buNone/>
            </a:pPr>
            <a:r>
              <a:rPr lang="ru-RU" sz="2000" b="1" u="sng" dirty="0" smtClean="0">
                <a:solidFill>
                  <a:srgbClr val="FFFF00"/>
                </a:solidFill>
              </a:rPr>
              <a:t>2.   Мусульмане совершают _______, пять раз в день: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А) </a:t>
            </a:r>
            <a:r>
              <a:rPr lang="ru-RU" sz="1800" b="1" i="1" dirty="0" err="1" smtClean="0">
                <a:solidFill>
                  <a:srgbClr val="C00000"/>
                </a:solidFill>
              </a:rPr>
              <a:t>Закят</a:t>
            </a: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Б) Намаз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В) Евхаристию </a:t>
            </a:r>
          </a:p>
          <a:p>
            <a:pPr algn="r" eaLnBrk="1" hangingPunct="1">
              <a:buFontTx/>
              <a:buNone/>
            </a:pPr>
            <a:r>
              <a:rPr lang="ru-RU" sz="2000" b="1" u="sng" dirty="0" smtClean="0">
                <a:solidFill>
                  <a:srgbClr val="FFFF00"/>
                </a:solidFill>
              </a:rPr>
              <a:t>3. Одной из главных заповедей иудаизма является соблюдение: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А) Пятницы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Б) Субботы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В) Воскресенья </a:t>
            </a:r>
          </a:p>
          <a:p>
            <a:pPr algn="r" eaLnBrk="1" hangingPunct="1">
              <a:buFontTx/>
              <a:buNone/>
            </a:pPr>
            <a:r>
              <a:rPr lang="ru-RU" sz="2000" b="1" u="sng" dirty="0" smtClean="0">
                <a:solidFill>
                  <a:srgbClr val="FFFF00"/>
                </a:solidFill>
              </a:rPr>
              <a:t>4.Одно из христианских таинств называется ___________. </a:t>
            </a:r>
          </a:p>
          <a:p>
            <a:pPr algn="r" eaLnBrk="1" hangingPunct="1">
              <a:buFontTx/>
              <a:buNone/>
            </a:pPr>
            <a:r>
              <a:rPr lang="ru-RU" sz="2000" b="1" u="sng" dirty="0" smtClean="0">
                <a:solidFill>
                  <a:srgbClr val="FFFF00"/>
                </a:solidFill>
              </a:rPr>
              <a:t>Это таинство совершается через троекратное </a:t>
            </a:r>
          </a:p>
          <a:p>
            <a:pPr algn="r" eaLnBrk="1" hangingPunct="1">
              <a:buFontTx/>
              <a:buNone/>
            </a:pPr>
            <a:r>
              <a:rPr lang="ru-RU" sz="2000" b="1" u="sng" dirty="0" smtClean="0">
                <a:solidFill>
                  <a:srgbClr val="FFFF00"/>
                </a:solidFill>
              </a:rPr>
              <a:t>погружение человека в воду: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А) Крещение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Б) Намаз </a:t>
            </a:r>
          </a:p>
          <a:p>
            <a:pPr algn="ctr" eaLnBrk="1" hangingPunct="1">
              <a:buFontTx/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В) Пост</a:t>
            </a:r>
          </a:p>
          <a:p>
            <a:pPr eaLnBrk="1" hangingPunct="1">
              <a:buFontTx/>
              <a:buNone/>
            </a:pPr>
            <a:r>
              <a:rPr lang="ru-RU" dirty="0" smtClean="0"/>
              <a:t> 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дея храм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800" y="133350"/>
            <a:ext cx="877570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3225" y="0"/>
            <a:ext cx="5851525" cy="2535238"/>
          </a:xfrm>
        </p:spPr>
        <p:txBody>
          <a:bodyPr/>
          <a:lstStyle/>
          <a:p>
            <a:pPr algn="ctr" eaLnBrk="1" hangingPunct="1"/>
            <a:r>
              <a:rPr lang="ru-RU" sz="6000" b="1" smtClean="0">
                <a:solidFill>
                  <a:srgbClr val="00B0F0"/>
                </a:solidFill>
                <a:latin typeface="Monotype Corsiva" pitchFamily="66" charset="0"/>
                <a:cs typeface="Microsoft Uighur" pitchFamily="2" charset="-78"/>
                <a:hlinkClick r:id="rId3" action="ppaction://hlinkfile"/>
              </a:rPr>
              <a:t>СВЯЩЕННЫЕ СООРУЖЕНИЯ</a:t>
            </a:r>
            <a:endParaRPr lang="ru-RU" sz="6000" b="1" smtClean="0">
              <a:solidFill>
                <a:srgbClr val="00B0F0"/>
              </a:solidFill>
              <a:latin typeface="Monotype Corsiva" pitchFamily="66" charset="0"/>
              <a:cs typeface="Microsoft Uighur" pitchFamily="2" charset="-78"/>
            </a:endParaRPr>
          </a:p>
        </p:txBody>
      </p:sp>
      <p:pic>
        <p:nvPicPr>
          <p:cNvPr id="4101" name="Picture 5" descr="C:\Users\Марина\Desktop\21.04.11.-ОМРК -открытый урок\В Синагоге\9a84a19b6af2b5ee934a039552fe466c_simagoga%20florenc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872" y="0"/>
            <a:ext cx="3024128" cy="5059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8350"/>
          </a:xfrm>
        </p:spPr>
        <p:txBody>
          <a:bodyPr/>
          <a:lstStyle/>
          <a:p>
            <a:pPr algn="ctr" eaLnBrk="1" hangingPunct="1"/>
            <a:r>
              <a:rPr lang="ru-RU" sz="3600" b="1" i="1" smtClean="0">
                <a:solidFill>
                  <a:srgbClr val="FFC000"/>
                </a:solidFill>
              </a:rPr>
              <a:t>Синагога в Санкт-Петербурге</a:t>
            </a:r>
          </a:p>
        </p:txBody>
      </p:sp>
      <p:pic>
        <p:nvPicPr>
          <p:cNvPr id="9219" name="Picture 4" descr="C:\Users\Марина\Desktop\В Синагоге\c54fb635224c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877888"/>
            <a:ext cx="9144000" cy="5980112"/>
          </a:xfrm>
          <a:noFill/>
        </p:spPr>
      </p:pic>
      <p:pic>
        <p:nvPicPr>
          <p:cNvPr id="4" name="Синагог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500" y="800100"/>
            <a:ext cx="7886700" cy="6057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авославные храмы(1 мин 57 с.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C:\Users\Марина\Desktop\Православный Храм -картинки\56949325_54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91840" y="-4016"/>
            <a:ext cx="5425440" cy="6874083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theme1.xml><?xml version="1.0" encoding="utf-8"?>
<a:theme xmlns:a="http://schemas.openxmlformats.org/drawingml/2006/main" name="ШАБЛОН">
  <a:themeElements>
    <a:clrScheme name="Тема Office 2">
      <a:dk1>
        <a:srgbClr val="000000"/>
      </a:dk1>
      <a:lt1>
        <a:srgbClr val="8CB2EF"/>
      </a:lt1>
      <a:dk2>
        <a:srgbClr val="000000"/>
      </a:dk2>
      <a:lt2>
        <a:srgbClr val="B2B2B2"/>
      </a:lt2>
      <a:accent1>
        <a:srgbClr val="007EB8"/>
      </a:accent1>
      <a:accent2>
        <a:srgbClr val="4B33FF"/>
      </a:accent2>
      <a:accent3>
        <a:srgbClr val="C5D5F6"/>
      </a:accent3>
      <a:accent4>
        <a:srgbClr val="000000"/>
      </a:accent4>
      <a:accent5>
        <a:srgbClr val="AAC0D8"/>
      </a:accent5>
      <a:accent6>
        <a:srgbClr val="432DE7"/>
      </a:accent6>
      <a:hlink>
        <a:srgbClr val="001E57"/>
      </a:hlink>
      <a:folHlink>
        <a:srgbClr val="130099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8CB2EF"/>
        </a:lt1>
        <a:dk2>
          <a:srgbClr val="000000"/>
        </a:dk2>
        <a:lt2>
          <a:srgbClr val="B2B2B2"/>
        </a:lt2>
        <a:accent1>
          <a:srgbClr val="B2CFFF"/>
        </a:accent1>
        <a:accent2>
          <a:srgbClr val="166FFF"/>
        </a:accent2>
        <a:accent3>
          <a:srgbClr val="C5D5F6"/>
        </a:accent3>
        <a:accent4>
          <a:srgbClr val="000000"/>
        </a:accent4>
        <a:accent5>
          <a:srgbClr val="D5E4FF"/>
        </a:accent5>
        <a:accent6>
          <a:srgbClr val="1364E7"/>
        </a:accent6>
        <a:hlink>
          <a:srgbClr val="001E4C"/>
        </a:hlink>
        <a:folHlink>
          <a:srgbClr val="0039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CB2EF"/>
        </a:lt1>
        <a:dk2>
          <a:srgbClr val="000000"/>
        </a:dk2>
        <a:lt2>
          <a:srgbClr val="B2B2B2"/>
        </a:lt2>
        <a:accent1>
          <a:srgbClr val="007EB8"/>
        </a:accent1>
        <a:accent2>
          <a:srgbClr val="4B33FF"/>
        </a:accent2>
        <a:accent3>
          <a:srgbClr val="C5D5F6"/>
        </a:accent3>
        <a:accent4>
          <a:srgbClr val="000000"/>
        </a:accent4>
        <a:accent5>
          <a:srgbClr val="AAC0D8"/>
        </a:accent5>
        <a:accent6>
          <a:srgbClr val="432DE7"/>
        </a:accent6>
        <a:hlink>
          <a:srgbClr val="001E57"/>
        </a:hlink>
        <a:folHlink>
          <a:srgbClr val="13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8CB2EF"/>
        </a:lt1>
        <a:dk2>
          <a:srgbClr val="000000"/>
        </a:dk2>
        <a:lt2>
          <a:srgbClr val="B2B2B2"/>
        </a:lt2>
        <a:accent1>
          <a:srgbClr val="B87100"/>
        </a:accent1>
        <a:accent2>
          <a:srgbClr val="C2A000"/>
        </a:accent2>
        <a:accent3>
          <a:srgbClr val="C5D5F6"/>
        </a:accent3>
        <a:accent4>
          <a:srgbClr val="000000"/>
        </a:accent4>
        <a:accent5>
          <a:srgbClr val="D8BBAA"/>
        </a:accent5>
        <a:accent6>
          <a:srgbClr val="B09100"/>
        </a:accent6>
        <a:hlink>
          <a:srgbClr val="5C2700"/>
        </a:hlink>
        <a:folHlink>
          <a:srgbClr val="0034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8CB2EF"/>
        </a:lt1>
        <a:dk2>
          <a:srgbClr val="000000"/>
        </a:dk2>
        <a:lt2>
          <a:srgbClr val="B2B2B2"/>
        </a:lt2>
        <a:accent1>
          <a:srgbClr val="8CB200"/>
        </a:accent1>
        <a:accent2>
          <a:srgbClr val="B87100"/>
        </a:accent2>
        <a:accent3>
          <a:srgbClr val="C5D5F6"/>
        </a:accent3>
        <a:accent4>
          <a:srgbClr val="000000"/>
        </a:accent4>
        <a:accent5>
          <a:srgbClr val="C5D5AA"/>
        </a:accent5>
        <a:accent6>
          <a:srgbClr val="A66600"/>
        </a:accent6>
        <a:hlink>
          <a:srgbClr val="002A70"/>
        </a:hlink>
        <a:folHlink>
          <a:srgbClr val="61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2CFFF"/>
        </a:accent1>
        <a:accent2>
          <a:srgbClr val="166FFF"/>
        </a:accent2>
        <a:accent3>
          <a:srgbClr val="FFFFFF"/>
        </a:accent3>
        <a:accent4>
          <a:srgbClr val="000000"/>
        </a:accent4>
        <a:accent5>
          <a:srgbClr val="D5E4FF"/>
        </a:accent5>
        <a:accent6>
          <a:srgbClr val="1364E7"/>
        </a:accent6>
        <a:hlink>
          <a:srgbClr val="001E4C"/>
        </a:hlink>
        <a:folHlink>
          <a:srgbClr val="0039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7EB8"/>
        </a:accent1>
        <a:accent2>
          <a:srgbClr val="4B33FF"/>
        </a:accent2>
        <a:accent3>
          <a:srgbClr val="FFFFFF"/>
        </a:accent3>
        <a:accent4>
          <a:srgbClr val="000000"/>
        </a:accent4>
        <a:accent5>
          <a:srgbClr val="AAC0D8"/>
        </a:accent5>
        <a:accent6>
          <a:srgbClr val="432DE7"/>
        </a:accent6>
        <a:hlink>
          <a:srgbClr val="001E57"/>
        </a:hlink>
        <a:folHlink>
          <a:srgbClr val="13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87100"/>
        </a:accent1>
        <a:accent2>
          <a:srgbClr val="C2A000"/>
        </a:accent2>
        <a:accent3>
          <a:srgbClr val="FFFFFF"/>
        </a:accent3>
        <a:accent4>
          <a:srgbClr val="000000"/>
        </a:accent4>
        <a:accent5>
          <a:srgbClr val="D8BBAA"/>
        </a:accent5>
        <a:accent6>
          <a:srgbClr val="B09100"/>
        </a:accent6>
        <a:hlink>
          <a:srgbClr val="5C2700"/>
        </a:hlink>
        <a:folHlink>
          <a:srgbClr val="0034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CB200"/>
        </a:accent1>
        <a:accent2>
          <a:srgbClr val="B87100"/>
        </a:accent2>
        <a:accent3>
          <a:srgbClr val="FFFFFF"/>
        </a:accent3>
        <a:accent4>
          <a:srgbClr val="000000"/>
        </a:accent4>
        <a:accent5>
          <a:srgbClr val="C5D5AA"/>
        </a:accent5>
        <a:accent6>
          <a:srgbClr val="A66600"/>
        </a:accent6>
        <a:hlink>
          <a:srgbClr val="002A70"/>
        </a:hlink>
        <a:folHlink>
          <a:srgbClr val="61003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1034</TotalTime>
  <Words>552</Words>
  <Application>Microsoft Office PowerPoint</Application>
  <PresentationFormat>Экран (4:3)</PresentationFormat>
  <Paragraphs>393</Paragraphs>
  <Slides>20</Slides>
  <Notes>4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ШАБЛОН</vt:lpstr>
      <vt:lpstr>Слайд 1</vt:lpstr>
      <vt:lpstr>Слайд 2</vt:lpstr>
      <vt:lpstr>Слайд 3</vt:lpstr>
      <vt:lpstr>Слайд 4</vt:lpstr>
      <vt:lpstr>Слайд 5</vt:lpstr>
      <vt:lpstr>СВЯЩЕННЫЕ СООРУЖЕНИЯ</vt:lpstr>
      <vt:lpstr>Синагога в Санкт-Петербурге</vt:lpstr>
      <vt:lpstr>Слайд 8</vt:lpstr>
      <vt:lpstr>Слайд 9</vt:lpstr>
      <vt:lpstr>Слайд 10</vt:lpstr>
      <vt:lpstr>Слайд 11</vt:lpstr>
      <vt:lpstr>Слайд 12</vt:lpstr>
      <vt:lpstr>Иконы</vt:lpstr>
      <vt:lpstr>Свечи</vt:lpstr>
      <vt:lpstr>Слайд 15</vt:lpstr>
      <vt:lpstr>Домашнее задание</vt:lpstr>
      <vt:lpstr>КРОССВОРД   Вспомни как называется</vt:lpstr>
      <vt:lpstr>Разгадав кроссворд, вы узнаете  как называется самое священное место  в христианском храме.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102</cp:revision>
  <dcterms:created xsi:type="dcterms:W3CDTF">2011-04-07T16:09:15Z</dcterms:created>
  <dcterms:modified xsi:type="dcterms:W3CDTF">2015-11-11T18:07:06Z</dcterms:modified>
</cp:coreProperties>
</file>