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3" r:id="rId2"/>
    <p:sldId id="298" r:id="rId3"/>
    <p:sldId id="281" r:id="rId4"/>
    <p:sldId id="276" r:id="rId5"/>
    <p:sldId id="288" r:id="rId6"/>
    <p:sldId id="295" r:id="rId7"/>
    <p:sldId id="296" r:id="rId8"/>
    <p:sldId id="275" r:id="rId9"/>
    <p:sldId id="282" r:id="rId10"/>
    <p:sldId id="291" r:id="rId11"/>
    <p:sldId id="277" r:id="rId12"/>
    <p:sldId id="272" r:id="rId13"/>
    <p:sldId id="287" r:id="rId14"/>
    <p:sldId id="297" r:id="rId15"/>
    <p:sldId id="280" r:id="rId16"/>
    <p:sldId id="267" r:id="rId17"/>
    <p:sldId id="269" r:id="rId18"/>
    <p:sldId id="283" r:id="rId19"/>
    <p:sldId id="293" r:id="rId20"/>
    <p:sldId id="301" r:id="rId21"/>
    <p:sldId id="30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>
      <p:cViewPr>
        <p:scale>
          <a:sx n="63" d="100"/>
          <a:sy n="63" d="100"/>
        </p:scale>
        <p:origin x="-1380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C52A8-6CAC-495F-A1D7-4740D820FD16}" type="doc">
      <dgm:prSet loTypeId="urn:microsoft.com/office/officeart/2005/8/layout/vList6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C705E1D-4C7F-414A-A9D1-DD986F449AA2}">
      <dgm:prSet phldrT="[Текст]"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ОПАСНЫЙ ДОСУГ</a:t>
          </a:r>
        </a:p>
      </dgm:t>
    </dgm:pt>
    <dgm:pt modelId="{511C47D9-89B1-457D-9322-6935B4D2A0CE}" type="parTrans" cxnId="{AEEF66AC-4BCE-4EF3-BD67-288782F56C1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452AA04-60E3-4D50-B71C-7764C2F8E230}" type="sibTrans" cxnId="{AEEF66AC-4BCE-4EF3-BD67-288782F56C1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A857694-0631-489E-B69A-DFC1AA9F8D08}">
      <dgm:prSet phldrT="[Текст]"/>
      <dgm:spPr/>
      <dgm:t>
        <a:bodyPr/>
        <a:lstStyle/>
        <a:p>
          <a:r>
            <a: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«Беги или умри», </a:t>
          </a:r>
          <a:r>
            <a:rPr lang="ru-RU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зацеперы</a:t>
          </a:r>
          <a:r>
            <a: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Заброшенки</a:t>
          </a:r>
          <a:r>
            <a: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челленж</a:t>
          </a:r>
          <a:r>
            <a: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24 часа, </a:t>
          </a:r>
          <a:r>
            <a:rPr lang="ru-RU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анорексичные</a:t>
          </a:r>
          <a:r>
            <a: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группы, </a:t>
          </a:r>
          <a:r>
            <a:rPr lang="ru-RU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шоплифтинг</a:t>
          </a:r>
          <a:r>
            <a:rPr lang="ru-RU" b="1" dirty="0">
              <a:solidFill>
                <a:srgbClr val="C00000"/>
              </a:solidFill>
            </a:rPr>
            <a:t> </a:t>
          </a:r>
          <a:r>
            <a: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gm:t>
    </dgm:pt>
    <dgm:pt modelId="{CE196B8F-66B3-472F-8EA5-95D87C94F94C}" type="parTrans" cxnId="{9B72FDBC-4832-4415-89A1-8AC3E8954F9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A52FD41-87E5-49E3-9D85-2E05BCA41F4A}" type="sibTrans" cxnId="{9B72FDBC-4832-4415-89A1-8AC3E8954F9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3FAFA47-EE78-4B67-BAF0-D07AF26242CA}">
      <dgm:prSet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ГРУППЫ СМЕРТИ</a:t>
          </a:r>
        </a:p>
      </dgm:t>
    </dgm:pt>
    <dgm:pt modelId="{7A728FA5-3ABF-49AA-AE34-401A8E3FB69D}" type="parTrans" cxnId="{54B7F382-0451-499F-BD99-6AE5B173315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56F4B39-C654-4A67-B473-62E47D7E0739}" type="sibTrans" cxnId="{54B7F382-0451-499F-BD99-6AE5B173315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C895596-F9AC-4DD1-9E2E-4E669D5D432C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Cиний</a:t>
          </a:r>
          <a:r>
            <a: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кит», «Разбуди меня в 4. 20», «Тихий дом», «Я в игре», 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f57, f58</a:t>
          </a:r>
          <a:r>
            <a: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"</a:t>
          </a:r>
          <a:r>
            <a:rPr lang="ru-RU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Рина</a:t>
          </a:r>
          <a:r>
            <a: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", "</a:t>
          </a:r>
          <a:r>
            <a:rPr lang="ru-RU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Няпока</a:t>
          </a:r>
          <a:r>
            <a: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", "50 дней до моего..</a:t>
          </a:r>
          <a:r>
            <a: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." </a:t>
          </a:r>
        </a:p>
      </dgm:t>
    </dgm:pt>
    <dgm:pt modelId="{6CC5D9BB-0103-46EB-8DA3-C1EE3A0C82EC}" type="parTrans" cxnId="{2006A24A-3EA6-48BC-9AF8-D7F5C2E97D8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1A7F53D-9E38-4B65-A496-470548E46728}" type="sibTrans" cxnId="{2006A24A-3EA6-48BC-9AF8-D7F5C2E97D8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A63A7DF-5544-4964-B024-D7C6A5A061BA}" type="pres">
      <dgm:prSet presAssocID="{519C52A8-6CAC-495F-A1D7-4740D820FD1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D1784CE-829C-48DF-92CA-B7EE1F18E4D4}" type="pres">
      <dgm:prSet presAssocID="{C3FAFA47-EE78-4B67-BAF0-D07AF26242CA}" presName="linNode" presStyleCnt="0"/>
      <dgm:spPr/>
    </dgm:pt>
    <dgm:pt modelId="{EA62DFDF-20A9-4503-96E0-3F885B401F74}" type="pres">
      <dgm:prSet presAssocID="{C3FAFA47-EE78-4B67-BAF0-D07AF26242CA}" presName="parentShp" presStyleLbl="node1" presStyleIdx="0" presStyleCnt="2" custLinFactNeighborX="3026" custLinFactNeighborY="1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CBCCF-9AC7-4968-B586-9F78F6ED287B}" type="pres">
      <dgm:prSet presAssocID="{C3FAFA47-EE78-4B67-BAF0-D07AF26242C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1E6BB-B45E-4A93-902F-DB4F22E15715}" type="pres">
      <dgm:prSet presAssocID="{556F4B39-C654-4A67-B473-62E47D7E0739}" presName="spacing" presStyleCnt="0"/>
      <dgm:spPr/>
    </dgm:pt>
    <dgm:pt modelId="{0111C401-D086-41F6-886C-654B698E7246}" type="pres">
      <dgm:prSet presAssocID="{4C705E1D-4C7F-414A-A9D1-DD986F449AA2}" presName="linNode" presStyleCnt="0"/>
      <dgm:spPr/>
    </dgm:pt>
    <dgm:pt modelId="{10EC25EC-2BD4-49E4-84D6-A6B30DB0A310}" type="pres">
      <dgm:prSet presAssocID="{4C705E1D-4C7F-414A-A9D1-DD986F449AA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0BFB5-BCEF-436D-B907-0633BACE2E86}" type="pres">
      <dgm:prSet presAssocID="{4C705E1D-4C7F-414A-A9D1-DD986F449AA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B7F382-0451-499F-BD99-6AE5B1733157}" srcId="{519C52A8-6CAC-495F-A1D7-4740D820FD16}" destId="{C3FAFA47-EE78-4B67-BAF0-D07AF26242CA}" srcOrd="0" destOrd="0" parTransId="{7A728FA5-3ABF-49AA-AE34-401A8E3FB69D}" sibTransId="{556F4B39-C654-4A67-B473-62E47D7E0739}"/>
    <dgm:cxn modelId="{AEEF66AC-4BCE-4EF3-BD67-288782F56C1F}" srcId="{519C52A8-6CAC-495F-A1D7-4740D820FD16}" destId="{4C705E1D-4C7F-414A-A9D1-DD986F449AA2}" srcOrd="1" destOrd="0" parTransId="{511C47D9-89B1-457D-9322-6935B4D2A0CE}" sibTransId="{0452AA04-60E3-4D50-B71C-7764C2F8E230}"/>
    <dgm:cxn modelId="{01E87C17-261F-4350-82F5-D21E813B4877}" type="presOf" srcId="{4C705E1D-4C7F-414A-A9D1-DD986F449AA2}" destId="{10EC25EC-2BD4-49E4-84D6-A6B30DB0A310}" srcOrd="0" destOrd="0" presId="urn:microsoft.com/office/officeart/2005/8/layout/vList6"/>
    <dgm:cxn modelId="{42128021-AC8A-43F2-A3AE-EBF1E2C68ADC}" type="presOf" srcId="{C3FAFA47-EE78-4B67-BAF0-D07AF26242CA}" destId="{EA62DFDF-20A9-4503-96E0-3F885B401F74}" srcOrd="0" destOrd="0" presId="urn:microsoft.com/office/officeart/2005/8/layout/vList6"/>
    <dgm:cxn modelId="{54FBC751-88AE-4B74-BCBB-E4F94CC51C4F}" type="presOf" srcId="{519C52A8-6CAC-495F-A1D7-4740D820FD16}" destId="{FA63A7DF-5544-4964-B024-D7C6A5A061BA}" srcOrd="0" destOrd="0" presId="urn:microsoft.com/office/officeart/2005/8/layout/vList6"/>
    <dgm:cxn modelId="{9B72FDBC-4832-4415-89A1-8AC3E8954F9E}" srcId="{4C705E1D-4C7F-414A-A9D1-DD986F449AA2}" destId="{7A857694-0631-489E-B69A-DFC1AA9F8D08}" srcOrd="0" destOrd="0" parTransId="{CE196B8F-66B3-472F-8EA5-95D87C94F94C}" sibTransId="{5A52FD41-87E5-49E3-9D85-2E05BCA41F4A}"/>
    <dgm:cxn modelId="{2006A24A-3EA6-48BC-9AF8-D7F5C2E97D85}" srcId="{C3FAFA47-EE78-4B67-BAF0-D07AF26242CA}" destId="{3C895596-F9AC-4DD1-9E2E-4E669D5D432C}" srcOrd="0" destOrd="0" parTransId="{6CC5D9BB-0103-46EB-8DA3-C1EE3A0C82EC}" sibTransId="{A1A7F53D-9E38-4B65-A496-470548E46728}"/>
    <dgm:cxn modelId="{D842CE6A-AE0A-48C5-BB5E-5D3BB7025D5A}" type="presOf" srcId="{3C895596-F9AC-4DD1-9E2E-4E669D5D432C}" destId="{C6ACBCCF-9AC7-4968-B586-9F78F6ED287B}" srcOrd="0" destOrd="0" presId="urn:microsoft.com/office/officeart/2005/8/layout/vList6"/>
    <dgm:cxn modelId="{748457E5-BB7B-40DB-8FE8-FE72433BAD9C}" type="presOf" srcId="{7A857694-0631-489E-B69A-DFC1AA9F8D08}" destId="{3DE0BFB5-BCEF-436D-B907-0633BACE2E86}" srcOrd="0" destOrd="0" presId="urn:microsoft.com/office/officeart/2005/8/layout/vList6"/>
    <dgm:cxn modelId="{6355ED5C-3B19-4164-AEC0-7162F94544D5}" type="presParOf" srcId="{FA63A7DF-5544-4964-B024-D7C6A5A061BA}" destId="{FD1784CE-829C-48DF-92CA-B7EE1F18E4D4}" srcOrd="0" destOrd="0" presId="urn:microsoft.com/office/officeart/2005/8/layout/vList6"/>
    <dgm:cxn modelId="{BE887616-678B-490A-83E4-FA9E95A329CF}" type="presParOf" srcId="{FD1784CE-829C-48DF-92CA-B7EE1F18E4D4}" destId="{EA62DFDF-20A9-4503-96E0-3F885B401F74}" srcOrd="0" destOrd="0" presId="urn:microsoft.com/office/officeart/2005/8/layout/vList6"/>
    <dgm:cxn modelId="{4D4F783D-105A-4328-ACFA-312F68B839A8}" type="presParOf" srcId="{FD1784CE-829C-48DF-92CA-B7EE1F18E4D4}" destId="{C6ACBCCF-9AC7-4968-B586-9F78F6ED287B}" srcOrd="1" destOrd="0" presId="urn:microsoft.com/office/officeart/2005/8/layout/vList6"/>
    <dgm:cxn modelId="{B48E21FA-1D46-4471-A5C2-9B8DADF10A0C}" type="presParOf" srcId="{FA63A7DF-5544-4964-B024-D7C6A5A061BA}" destId="{AD41E6BB-B45E-4A93-902F-DB4F22E15715}" srcOrd="1" destOrd="0" presId="urn:microsoft.com/office/officeart/2005/8/layout/vList6"/>
    <dgm:cxn modelId="{B9D2CC68-0612-4781-9A48-71D9422BDC72}" type="presParOf" srcId="{FA63A7DF-5544-4964-B024-D7C6A5A061BA}" destId="{0111C401-D086-41F6-886C-654B698E7246}" srcOrd="2" destOrd="0" presId="urn:microsoft.com/office/officeart/2005/8/layout/vList6"/>
    <dgm:cxn modelId="{E511BC6F-9F93-46B4-812C-06191A84CC9B}" type="presParOf" srcId="{0111C401-D086-41F6-886C-654B698E7246}" destId="{10EC25EC-2BD4-49E4-84D6-A6B30DB0A310}" srcOrd="0" destOrd="0" presId="urn:microsoft.com/office/officeart/2005/8/layout/vList6"/>
    <dgm:cxn modelId="{11C10F78-1621-4894-BBD9-4F863B5BAA40}" type="presParOf" srcId="{0111C401-D086-41F6-886C-654B698E7246}" destId="{3DE0BFB5-BCEF-436D-B907-0633BACE2E8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CBCCF-9AC7-4968-B586-9F78F6ED287B}">
      <dsp:nvSpPr>
        <dsp:cNvPr id="0" name=""/>
        <dsp:cNvSpPr/>
      </dsp:nvSpPr>
      <dsp:spPr>
        <a:xfrm>
          <a:off x="3172489" y="552"/>
          <a:ext cx="4758734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24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Cиний</a:t>
          </a:r>
          <a:r>
            <a:rPr lang="ru-RU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кит», «Разбуди меня в 4. 20», «Тихий дом», «Я в игре», </a:t>
          </a:r>
          <a:r>
            <a: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f57, f58</a:t>
          </a:r>
          <a:r>
            <a:rPr lang="ru-RU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"</a:t>
          </a:r>
          <a:r>
            <a:rPr lang="ru-RU" sz="24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Рина</a:t>
          </a:r>
          <a:r>
            <a:rPr lang="ru-RU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", "</a:t>
          </a:r>
          <a:r>
            <a:rPr lang="ru-RU" sz="24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Няпока</a:t>
          </a:r>
          <a:r>
            <a:rPr lang="ru-RU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", "50 дней до моего..</a:t>
          </a:r>
          <a:r>
            <a:rPr lang="ru-RU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." </a:t>
          </a:r>
        </a:p>
      </dsp:txBody>
      <dsp:txXfrm>
        <a:off x="3172489" y="269889"/>
        <a:ext cx="3950724" cy="1616020"/>
      </dsp:txXfrm>
    </dsp:sp>
    <dsp:sp modelId="{EA62DFDF-20A9-4503-96E0-3F885B401F74}">
      <dsp:nvSpPr>
        <dsp:cNvPr id="0" name=""/>
        <dsp:cNvSpPr/>
      </dsp:nvSpPr>
      <dsp:spPr>
        <a:xfrm>
          <a:off x="143999" y="28606"/>
          <a:ext cx="3172489" cy="21546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>
              <a:solidFill>
                <a:srgbClr val="0070C0"/>
              </a:solidFill>
            </a:rPr>
            <a:t>ГРУППЫ СМЕРТИ</a:t>
          </a:r>
        </a:p>
      </dsp:txBody>
      <dsp:txXfrm>
        <a:off x="249182" y="133789"/>
        <a:ext cx="2962123" cy="1944328"/>
      </dsp:txXfrm>
    </dsp:sp>
    <dsp:sp modelId="{3DE0BFB5-BCEF-436D-B907-0633BACE2E86}">
      <dsp:nvSpPr>
        <dsp:cNvPr id="0" name=""/>
        <dsp:cNvSpPr/>
      </dsp:nvSpPr>
      <dsp:spPr>
        <a:xfrm>
          <a:off x="3172489" y="2370716"/>
          <a:ext cx="4758734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«Беги или умри», </a:t>
          </a:r>
          <a:r>
            <a:rPr lang="ru-RU" sz="24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зацеперы</a:t>
          </a:r>
          <a:r>
            <a:rPr lang="ru-RU" sz="24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Заброшенки</a:t>
          </a:r>
          <a:r>
            <a:rPr lang="ru-RU" sz="24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челленж</a:t>
          </a:r>
          <a:r>
            <a:rPr lang="ru-RU" sz="24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24 часа, </a:t>
          </a:r>
          <a:r>
            <a:rPr lang="ru-RU" sz="24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анорексичные</a:t>
          </a:r>
          <a:r>
            <a:rPr lang="ru-RU" sz="24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группы, </a:t>
          </a:r>
          <a:r>
            <a:rPr lang="ru-RU" sz="24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шоплифтинг</a:t>
          </a:r>
          <a:r>
            <a:rPr lang="ru-RU" sz="2400" b="1" kern="1200" dirty="0">
              <a:solidFill>
                <a:srgbClr val="C00000"/>
              </a:solidFill>
            </a:rPr>
            <a:t> </a:t>
          </a:r>
          <a:r>
            <a:rPr lang="ru-RU" sz="24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sp:txBody>
      <dsp:txXfrm>
        <a:off x="3172489" y="2640053"/>
        <a:ext cx="3950724" cy="1616020"/>
      </dsp:txXfrm>
    </dsp:sp>
    <dsp:sp modelId="{10EC25EC-2BD4-49E4-84D6-A6B30DB0A310}">
      <dsp:nvSpPr>
        <dsp:cNvPr id="0" name=""/>
        <dsp:cNvSpPr/>
      </dsp:nvSpPr>
      <dsp:spPr>
        <a:xfrm>
          <a:off x="0" y="2370716"/>
          <a:ext cx="3172489" cy="21546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>
              <a:solidFill>
                <a:srgbClr val="0070C0"/>
              </a:solidFill>
            </a:rPr>
            <a:t>ОПАСНЫЙ ДОСУГ</a:t>
          </a:r>
        </a:p>
      </dsp:txBody>
      <dsp:txXfrm>
        <a:off x="105183" y="2475899"/>
        <a:ext cx="2962123" cy="194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24.06.2022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53955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saferunet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i="1" dirty="0"/>
              <a:t>Опасные группы в социальных сетях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47664" y="3717032"/>
            <a:ext cx="6400800" cy="208823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07777"/>
            <a:ext cx="72008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286633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Это не игра, не </a:t>
            </a:r>
            <a:r>
              <a:rPr lang="ru-RU" b="1" dirty="0" err="1">
                <a:solidFill>
                  <a:srgbClr val="FF0000"/>
                </a:solidFill>
              </a:rPr>
              <a:t>квест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это ЛЕЗВИЕ НОЖА,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по которому ходит Ваш ребёнок!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698477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2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211361"/>
            <a:ext cx="8161337" cy="8413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Как распознать опасные группы?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503754" y="1772816"/>
            <a:ext cx="8623300" cy="5661248"/>
          </a:xfrm>
        </p:spPr>
        <p:txBody>
          <a:bodyPr>
            <a:noAutofit/>
          </a:bodyPr>
          <a:lstStyle/>
          <a:p>
            <a:pPr lvl="8" algn="just"/>
            <a:r>
              <a:rPr lang="ru-RU" sz="2000" b="1" dirty="0">
                <a:solidFill>
                  <a:srgbClr val="002060"/>
                </a:solidFill>
              </a:rPr>
              <a:t>У каждой группы «смерти» есть свой логотип. Чаще всего это символика богов — ребенок, думая, что он часть чего-то важного, ритуального и доступного избранным, воспринимает логотип как татем, который дает ему при условии выполнения инструкций могущество и безнаказанность. Изображения ножей, лезвий, бритвы, шрамов, надрезов и капель крови на белом фоне — все эти картинки также изобилуют на сайте, приучая детей к мысли о смерти и страданиям.</a:t>
            </a:r>
          </a:p>
          <a:p>
            <a:pPr lvl="8" algn="just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AutoShape 4" descr="https://opennov.ru/files/styles/node_full_width/public/news/8aad8678ed6ace77.jpg?itok=d1CfTQsX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opennov.ru/files/styles/node_full_width/public/news/8aad8678ed6ace77.jpg?itok=d1CfTQsX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" y="1844824"/>
            <a:ext cx="42673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5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Сигналы, что ребенок вступил в опасную группу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00200"/>
            <a:ext cx="8136904" cy="5141168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ребенок становится резко послушным и отрешенным или агрессивным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изменяется распорядок дня (ранние подъёмы 4.20, подросток вялый и депрессивный, не высыпается…)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странные рисунки (киты, бабочки, единороги, символы суицидальных групп)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опасное </a:t>
            </a:r>
            <a:r>
              <a:rPr lang="ru-RU" b="1" dirty="0" err="1">
                <a:solidFill>
                  <a:srgbClr val="002060"/>
                </a:solidFill>
              </a:rPr>
              <a:t>сэлфи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царапины на руках в области вен,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порезы, порой глубокие</a:t>
            </a:r>
          </a:p>
        </p:txBody>
      </p:sp>
    </p:spTree>
    <p:extLst>
      <p:ext uri="{BB962C8B-B14F-4D97-AF65-F5344CB8AC3E}">
        <p14:creationId xmlns:p14="http://schemas.microsoft.com/office/powerpoint/2010/main" val="3285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Признаки вовлечения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3041"/>
            <a:ext cx="5069338" cy="687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96136" y="1600200"/>
            <a:ext cx="2890664" cy="452596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Меняет свой пароль</a:t>
            </a:r>
          </a:p>
          <a:p>
            <a:r>
              <a:rPr lang="ru-RU" b="1" dirty="0">
                <a:solidFill>
                  <a:srgbClr val="002060"/>
                </a:solidFill>
              </a:rPr>
              <a:t>Закрыл группу</a:t>
            </a:r>
          </a:p>
          <a:p>
            <a:r>
              <a:rPr lang="ru-RU" b="1" dirty="0">
                <a:solidFill>
                  <a:srgbClr val="002060"/>
                </a:solidFill>
              </a:rPr>
              <a:t>Говорит о конечности своей жизни</a:t>
            </a:r>
          </a:p>
          <a:p>
            <a:r>
              <a:rPr lang="ru-RU" b="1" dirty="0">
                <a:solidFill>
                  <a:srgbClr val="002060"/>
                </a:solidFill>
              </a:rPr>
              <a:t>На странице в ВК счётчик жизни</a:t>
            </a:r>
          </a:p>
        </p:txBody>
      </p:sp>
    </p:spTree>
    <p:extLst>
      <p:ext uri="{BB962C8B-B14F-4D97-AF65-F5344CB8AC3E}">
        <p14:creationId xmlns:p14="http://schemas.microsoft.com/office/powerpoint/2010/main" val="2798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Новые задания игры «Синий кит»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01692" y="4365104"/>
            <a:ext cx="7643192" cy="229480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Могут быть вовлечены дети с 7 лет. </a:t>
            </a:r>
            <a:r>
              <a:rPr lang="ru-RU" b="1" dirty="0" smtClean="0">
                <a:solidFill>
                  <a:srgbClr val="0070C0"/>
                </a:solidFill>
              </a:rPr>
              <a:t>Администратор </a:t>
            </a:r>
            <a:r>
              <a:rPr lang="ru-RU" b="1" dirty="0">
                <a:solidFill>
                  <a:srgbClr val="0070C0"/>
                </a:solidFill>
              </a:rPr>
              <a:t>группы даёт задание по осуществлению помощи маме, за такую помощь по дому начисляются баллы.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28598"/>
            <a:ext cx="492054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6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В случае если вашему ребенку стали поступать угрозы от участников «подозрительной» группы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600200"/>
            <a:ext cx="3956248" cy="4724400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срочно написать заявление в районный отдел полиции по факту угроз в соответствии со ст. 119 УК РФ. 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Угрозы необходимо также зафиксировать сохранением переписки в виде </a:t>
            </a:r>
            <a:r>
              <a:rPr lang="ru-RU" b="1" dirty="0" err="1">
                <a:solidFill>
                  <a:srgbClr val="C00000"/>
                </a:solidFill>
              </a:rPr>
              <a:t>принтскрина</a:t>
            </a:r>
            <a:r>
              <a:rPr lang="ru-RU" b="1" dirty="0">
                <a:solidFill>
                  <a:srgbClr val="C00000"/>
                </a:solidFill>
              </a:rPr>
              <a:t> и фотографий.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Если угрозы идут по телефону, нужно обязательно фиксировать все поступившие звонки или смс, потом получить выписку с телефонного номера и прикладывать ее к заявлению.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8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242048" cy="3181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996952"/>
            <a:ext cx="8229600" cy="38308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Единый общероссийский номер детского телефона доверия: 8-800-200-01-22 (круглосуточно), если необходима экстренная консультация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2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Центр безопасного интернета России   </a:t>
            </a:r>
            <a:r>
              <a:rPr lang="ru-RU" u="sng" dirty="0">
                <a:hlinkClick r:id="rId2"/>
              </a:rPr>
              <a:t>http://www.saferunet.org/</a:t>
            </a:r>
            <a:r>
              <a:rPr lang="ru-RU" dirty="0"/>
              <a:t>, на сайте открыта горячая линия для электронного обращения за помощью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9983" r="24846" b="15898"/>
          <a:stretch/>
        </p:blipFill>
        <p:spPr bwMode="auto">
          <a:xfrm>
            <a:off x="1691680" y="1942888"/>
            <a:ext cx="6048672" cy="49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3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Что делать родителю, чтобы предотвратить попадание детей в подобные группы?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3650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Наблюдайте за ребенком, по возможности не оставляйте его одного, уделяйте ему много внимания, говорите с ним, проводите время вместе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Ищите ребенку досуг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Ограничьте занятость гаджетами, которые принимают Интернет. 							</a:t>
            </a:r>
            <a:r>
              <a:rPr lang="ru-RU" b="1" dirty="0" smtClean="0">
                <a:solidFill>
                  <a:srgbClr val="002060"/>
                </a:solidFill>
              </a:rPr>
              <a:t>      </a:t>
            </a:r>
            <a:r>
              <a:rPr lang="ru-RU" b="1" dirty="0" smtClean="0">
                <a:solidFill>
                  <a:srgbClr val="C00000"/>
                </a:solidFill>
              </a:rPr>
              <a:t>НО </a:t>
            </a:r>
            <a:r>
              <a:rPr lang="ru-RU" b="1" dirty="0">
                <a:solidFill>
                  <a:srgbClr val="C00000"/>
                </a:solidFill>
              </a:rPr>
              <a:t>ПОМНИТЕ</a:t>
            </a:r>
            <a:r>
              <a:rPr lang="ru-RU" b="1" dirty="0">
                <a:solidFill>
                  <a:srgbClr val="002060"/>
                </a:solidFill>
              </a:rPr>
              <a:t>, для продолжения игры "зомбированный" ребенок может воспользоваться чужим телефоном.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Всегда повторяйте - телефон предназначен для связи, для того, чтобы передать информацию, узнать где ты, родной, любимый. Ведь я волнуюсь. </a:t>
            </a:r>
          </a:p>
        </p:txBody>
      </p:sp>
    </p:spTree>
    <p:extLst>
      <p:ext uri="{BB962C8B-B14F-4D97-AF65-F5344CB8AC3E}">
        <p14:creationId xmlns:p14="http://schemas.microsoft.com/office/powerpoint/2010/main" val="11659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Очень важно!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653136"/>
            <a:ext cx="8435280" cy="1800200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Выяснить знает ли он, кто ещё играет в опасные </a:t>
            </a:r>
            <a:r>
              <a:rPr lang="ru-RU" b="1" dirty="0" err="1">
                <a:solidFill>
                  <a:srgbClr val="002060"/>
                </a:solidFill>
              </a:rPr>
              <a:t>квесты</a:t>
            </a:r>
            <a:r>
              <a:rPr lang="ru-RU" b="1" dirty="0">
                <a:solidFill>
                  <a:srgbClr val="002060"/>
                </a:solidFill>
              </a:rPr>
              <a:t>, входит в группы в социальных сетях.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Сообщите законным представителям, классным руководителям, заместителю директора, директору.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555464" cy="322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Вовлечение в деструктивные группы в социальных сетях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51411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Является аналогом вовлечения наших детей в наркологическую и другие зависимости. </a:t>
            </a:r>
          </a:p>
          <a:p>
            <a:pPr marL="0" indent="0" algn="ctr">
              <a:buNone/>
            </a:pPr>
            <a:endParaRPr lang="ru-RU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   Целью подобного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воздействия является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  серьёзный подрыв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  психологического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и физического здоровья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    нации вплоть до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      истребления.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02631"/>
            <a:ext cx="411447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7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Наша цель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00201"/>
            <a:ext cx="8064896" cy="118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- </a:t>
            </a:r>
            <a:r>
              <a:rPr lang="ru-RU" b="1" dirty="0">
                <a:solidFill>
                  <a:srgbClr val="FF0000"/>
                </a:solidFill>
              </a:rPr>
              <a:t>научить ребёнка говорить «НЕТ» и сопротивляться давлению преступных сообществ.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2267744" y="2993504"/>
            <a:ext cx="5254551" cy="3383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7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pPr algn="ctr"/>
            <a:r>
              <a:rPr lang="ru-RU" sz="6600" b="1" dirty="0">
                <a:solidFill>
                  <a:srgbClr val="FF0000"/>
                </a:solidFill>
              </a:rPr>
              <a:t>Помните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8507288" cy="146876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что одним из главных факторов защиты от вовлечения в деструктивные группы являются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ЗАНЯТИЯ ПО ИНТЕРЕСАМ</a:t>
            </a:r>
            <a:r>
              <a:rPr lang="ru-RU" b="1" dirty="0"/>
              <a:t>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39" y="2780928"/>
            <a:ext cx="3571875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81128"/>
            <a:ext cx="3335762" cy="2225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4" y="2803240"/>
            <a:ext cx="3317354" cy="2415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6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Опасные группы в социальных сетях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726818"/>
              </p:ext>
            </p:extLst>
          </p:nvPr>
        </p:nvGraphicFramePr>
        <p:xfrm>
          <a:off x="755576" y="1600200"/>
          <a:ext cx="793122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28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</a:rPr>
              <a:t>«Беги или умри»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94420" y="4681582"/>
            <a:ext cx="7859216" cy="198777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Суть игры — перебежать дорогу  как можно ближе перед движущимся транспортом. Поэтому водители должны быть предельно осторожны, если особенно вблизи увидят группу детей у дороги. И взрослым не стоит проходить мимо таких развлечений детей.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1968575"/>
            <a:ext cx="2772307" cy="1769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4792"/>
            <a:ext cx="6003439" cy="342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8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07160" y="576264"/>
            <a:ext cx="4436840" cy="1096962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err="1">
                <a:solidFill>
                  <a:srgbClr val="FF0000"/>
                </a:solidFill>
              </a:rPr>
              <a:t>Зацеперы</a:t>
            </a:r>
            <a:r>
              <a:rPr lang="ru-RU" sz="60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99863" y="3389664"/>
            <a:ext cx="3960441" cy="324036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Зацеперы</a:t>
            </a:r>
            <a:r>
              <a:rPr lang="ru-RU" b="1" dirty="0">
                <a:solidFill>
                  <a:srgbClr val="FF0000"/>
                </a:solidFill>
              </a:rPr>
              <a:t> — в основном подростки до 18 лет — в поисках острых ощущений катаются на крышах вагонов и вагонных сцепках электричек и скоростных поездов. Часто – со смертельным исходом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090"/>
            <a:ext cx="43920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5359"/>
            <a:ext cx="4488160" cy="337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7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err="1">
                <a:solidFill>
                  <a:srgbClr val="FF0000"/>
                </a:solidFill>
              </a:rPr>
              <a:t>Заброшенки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8678"/>
            <a:ext cx="4209151" cy="280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90" y="406262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131436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Нахождение несовершеннолетних на подобных объектах приводит к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опасности для их жизни и здоровья. Недостроенные пролеты,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разрушение кровель и фасадов могут привести к увечью и гибели детей,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находящихся на строящихся и заброшенных строениях.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9486" y="4310835"/>
            <a:ext cx="33004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Помните: нет ничего дороже человеческой жизни и здоровья!!!</a:t>
            </a:r>
          </a:p>
        </p:txBody>
      </p:sp>
    </p:spTree>
    <p:extLst>
      <p:ext uri="{BB962C8B-B14F-4D97-AF65-F5344CB8AC3E}">
        <p14:creationId xmlns:p14="http://schemas.microsoft.com/office/powerpoint/2010/main" val="475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57200"/>
            <a:ext cx="4920608" cy="84124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>
                <a:solidFill>
                  <a:srgbClr val="FF0000"/>
                </a:solidFill>
              </a:rPr>
              <a:t>Челленж</a:t>
            </a:r>
            <a:r>
              <a:rPr lang="ru-RU" sz="5400" b="1" dirty="0">
                <a:solidFill>
                  <a:srgbClr val="FF0000"/>
                </a:solidFill>
              </a:rPr>
              <a:t> 24 часа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95528" y="1700808"/>
            <a:ext cx="4176464" cy="1916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</a:rPr>
              <a:t>Цель - провести время сутки либо полусутки в общественном месте (ТЦ, кинотеатр, музей, магазин, библиотека, школа и т.д.) и не попасть в поле зрение охраны или видеозаписи.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4" b="12076"/>
          <a:stretch/>
        </p:blipFill>
        <p:spPr bwMode="auto">
          <a:xfrm>
            <a:off x="323528" y="764704"/>
            <a:ext cx="4608512" cy="2626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3452452"/>
            <a:ext cx="8316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По сети гуляет новый опасный </a:t>
            </a:r>
            <a:r>
              <a:rPr lang="ru-RU" sz="2400" b="1" dirty="0" err="1">
                <a:solidFill>
                  <a:srgbClr val="002060"/>
                </a:solidFill>
              </a:rPr>
              <a:t>челлендж</a:t>
            </a:r>
            <a:r>
              <a:rPr lang="ru-RU" sz="2400" b="1" dirty="0">
                <a:solidFill>
                  <a:srgbClr val="002060"/>
                </a:solidFill>
              </a:rPr>
              <a:t> для подростков. Теперь дети массово увлечены игрой под названием «Пропасть на сутки». </a:t>
            </a:r>
            <a:r>
              <a:rPr lang="ru-RU" sz="2400" b="1" dirty="0" smtClean="0">
                <a:solidFill>
                  <a:srgbClr val="002060"/>
                </a:solidFill>
              </a:rPr>
              <a:t>Обязательное </a:t>
            </a:r>
            <a:r>
              <a:rPr lang="ru-RU" sz="2400" b="1" dirty="0">
                <a:solidFill>
                  <a:srgbClr val="002060"/>
                </a:solidFill>
              </a:rPr>
              <a:t>условие: никому из взрослых не должно быть известно, где находится подросток и что с ним происходит. Он не должен появляться в людных местах, брать трубку телефона или «светиться» в </a:t>
            </a:r>
            <a:r>
              <a:rPr lang="ru-RU" sz="2400" b="1" dirty="0" err="1">
                <a:solidFill>
                  <a:srgbClr val="002060"/>
                </a:solidFill>
              </a:rPr>
              <a:t>соцсетях</a:t>
            </a:r>
            <a:r>
              <a:rPr lang="ru-RU" sz="2400" b="1" dirty="0">
                <a:solidFill>
                  <a:srgbClr val="002060"/>
                </a:solidFill>
              </a:rPr>
              <a:t>. Интересно, что сверстники могут знать об «особой миссии» подростка, но раскрывать тайну взрослым строго запрещается. </a:t>
            </a:r>
          </a:p>
        </p:txBody>
      </p:sp>
    </p:spTree>
    <p:extLst>
      <p:ext uri="{BB962C8B-B14F-4D97-AF65-F5344CB8AC3E}">
        <p14:creationId xmlns:p14="http://schemas.microsoft.com/office/powerpoint/2010/main" val="11509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0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Опасные группы в социальных сетях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08720"/>
            <a:ext cx="8075240" cy="376881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err="1">
                <a:solidFill>
                  <a:srgbClr val="002060"/>
                </a:solidFill>
              </a:rPr>
              <a:t>соцсетях</a:t>
            </a:r>
            <a:r>
              <a:rPr lang="ru-RU" dirty="0">
                <a:solidFill>
                  <a:srgbClr val="002060"/>
                </a:solidFill>
              </a:rPr>
              <a:t> ВК и в </a:t>
            </a:r>
            <a:r>
              <a:rPr lang="ru-RU" dirty="0" err="1">
                <a:solidFill>
                  <a:srgbClr val="002060"/>
                </a:solidFill>
              </a:rPr>
              <a:t>Инстаграмм</a:t>
            </a:r>
            <a:r>
              <a:rPr lang="ru-RU" dirty="0">
                <a:solidFill>
                  <a:srgbClr val="002060"/>
                </a:solidFill>
              </a:rPr>
              <a:t> появляются  </a:t>
            </a:r>
            <a:r>
              <a:rPr lang="ru-RU" dirty="0" err="1">
                <a:solidFill>
                  <a:srgbClr val="002060"/>
                </a:solidFill>
              </a:rPr>
              <a:t>хештеги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dirty="0" err="1">
                <a:solidFill>
                  <a:srgbClr val="002060"/>
                </a:solidFill>
              </a:rPr>
              <a:t>Хэштеги</a:t>
            </a:r>
            <a:r>
              <a:rPr lang="ru-RU" dirty="0">
                <a:solidFill>
                  <a:srgbClr val="002060"/>
                </a:solidFill>
              </a:rPr>
              <a:t> — это ссылки, нажав на которые попадаешь на определенную страничку в </a:t>
            </a:r>
            <a:r>
              <a:rPr lang="ru-RU" dirty="0" err="1">
                <a:solidFill>
                  <a:srgbClr val="002060"/>
                </a:solidFill>
              </a:rPr>
              <a:t>соцсетях</a:t>
            </a:r>
            <a:r>
              <a:rPr lang="ru-RU" dirty="0">
                <a:solidFill>
                  <a:srgbClr val="002060"/>
                </a:solidFill>
              </a:rPr>
              <a:t>. Такие </a:t>
            </a:r>
            <a:r>
              <a:rPr lang="ru-RU" dirty="0" err="1">
                <a:solidFill>
                  <a:srgbClr val="002060"/>
                </a:solidFill>
              </a:rPr>
              <a:t>хэштеги</a:t>
            </a:r>
            <a:r>
              <a:rPr lang="ru-RU" dirty="0">
                <a:solidFill>
                  <a:srgbClr val="002060"/>
                </a:solidFill>
              </a:rPr>
              <a:t> — это уже повод для серьезного беспокойства.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ru-RU" dirty="0" err="1">
                <a:solidFill>
                  <a:srgbClr val="002060"/>
                </a:solidFill>
              </a:rPr>
              <a:t>домкитов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млечныйпуть</a:t>
            </a:r>
            <a:r>
              <a:rPr lang="ru-RU" dirty="0">
                <a:solidFill>
                  <a:srgbClr val="002060"/>
                </a:solidFill>
              </a:rPr>
              <a:t>, 150звёзд, ff33, d28, </a:t>
            </a:r>
            <a:r>
              <a:rPr lang="ru-RU" dirty="0" err="1">
                <a:solidFill>
                  <a:srgbClr val="002060"/>
                </a:solidFill>
              </a:rPr>
              <a:t>хочувигру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9"/>
          <a:stretch/>
        </p:blipFill>
        <p:spPr>
          <a:xfrm>
            <a:off x="1475656" y="4484719"/>
            <a:ext cx="6840760" cy="23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Ребенок, кликая на ссылки, попадает в опасную группу. Здесь с ним связывается «куратор». Он дает задания и проверяет, готов ли ребенок «играть». Ведется переписка.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Куратор выясняет психологическое состояние ребенка, узнает, где он проживает. И дает задания «</a:t>
            </a:r>
            <a:r>
              <a:rPr lang="ru-RU" b="1" dirty="0" err="1">
                <a:solidFill>
                  <a:srgbClr val="002060"/>
                </a:solidFill>
              </a:rPr>
              <a:t>квеста</a:t>
            </a:r>
            <a:r>
              <a:rPr lang="ru-RU" b="1" dirty="0">
                <a:solidFill>
                  <a:srgbClr val="002060"/>
                </a:solidFill>
              </a:rPr>
              <a:t>». Дети выполняют задания, </a:t>
            </a:r>
            <a:r>
              <a:rPr lang="ru-RU" dirty="0"/>
              <a:t>наносят себе увечья, делают метки на руках лезвием, рисуют кита, например.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7234" y="3861048"/>
            <a:ext cx="8208912" cy="1384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Апогеем опасной игры становится САМОУБИЙСТВО. Если ребёнок отказывается, то его шантажируют смертью родственников.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98" y="5341158"/>
            <a:ext cx="4610153" cy="14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1357</TotalTime>
  <Words>869</Words>
  <Application>Microsoft Office PowerPoint</Application>
  <PresentationFormat>Экран (4:3)</PresentationFormat>
  <Paragraphs>72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Опасные группы в социальных сетях</vt:lpstr>
      <vt:lpstr>Вовлечение в деструктивные группы в социальных сетях</vt:lpstr>
      <vt:lpstr>Опасные группы в социальных сетях</vt:lpstr>
      <vt:lpstr>«Беги или умри»</vt:lpstr>
      <vt:lpstr>Зацеперы </vt:lpstr>
      <vt:lpstr>Заброшенки</vt:lpstr>
      <vt:lpstr>Челленж 24 часа </vt:lpstr>
      <vt:lpstr>Опасные группы в социальных сетях</vt:lpstr>
      <vt:lpstr>Презентация PowerPoint</vt:lpstr>
      <vt:lpstr>Это не игра, не квест,  это ЛЕЗВИЕ НОЖА,  по которому ходит Ваш ребёнок! </vt:lpstr>
      <vt:lpstr>Как распознать опасные группы?</vt:lpstr>
      <vt:lpstr>Сигналы, что ребенок вступил в опасную группу</vt:lpstr>
      <vt:lpstr>Признаки вовлечения</vt:lpstr>
      <vt:lpstr>Новые задания игры «Синий кит»</vt:lpstr>
      <vt:lpstr>В случае если вашему ребенку стали поступать угрозы от участников «подозрительной» группы</vt:lpstr>
      <vt:lpstr>Презентация PowerPoint</vt:lpstr>
      <vt:lpstr>Презентация PowerPoint</vt:lpstr>
      <vt:lpstr>Что делать родителю, чтобы предотвратить попадание детей в подобные группы?</vt:lpstr>
      <vt:lpstr>Очень важно!</vt:lpstr>
      <vt:lpstr>Наша цель</vt:lpstr>
      <vt:lpstr>Помните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родители</cp:lastModifiedBy>
  <cp:revision>96</cp:revision>
  <dcterms:modified xsi:type="dcterms:W3CDTF">2022-06-24T04:54:40Z</dcterms:modified>
</cp:coreProperties>
</file>