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sldIdLst>
    <p:sldId id="263" r:id="rId2"/>
    <p:sldId id="288" r:id="rId3"/>
    <p:sldId id="261" r:id="rId4"/>
    <p:sldId id="262" r:id="rId5"/>
    <p:sldId id="264" r:id="rId6"/>
    <p:sldId id="265" r:id="rId7"/>
    <p:sldId id="289" r:id="rId8"/>
    <p:sldId id="266" r:id="rId9"/>
    <p:sldId id="290" r:id="rId10"/>
    <p:sldId id="270" r:id="rId11"/>
    <p:sldId id="269" r:id="rId12"/>
    <p:sldId id="271" r:id="rId13"/>
    <p:sldId id="273" r:id="rId14"/>
    <p:sldId id="272" r:id="rId15"/>
    <p:sldId id="277" r:id="rId16"/>
    <p:sldId id="274" r:id="rId17"/>
    <p:sldId id="283" r:id="rId18"/>
    <p:sldId id="280" r:id="rId19"/>
    <p:sldId id="275" r:id="rId20"/>
    <p:sldId id="278" r:id="rId21"/>
    <p:sldId id="276" r:id="rId22"/>
    <p:sldId id="279" r:id="rId23"/>
    <p:sldId id="281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235" autoAdjust="0"/>
    <p:restoredTop sz="94660"/>
  </p:normalViewPr>
  <p:slideViewPr>
    <p:cSldViewPr snapToGrid="0">
      <p:cViewPr>
        <p:scale>
          <a:sx n="77" d="100"/>
          <a:sy n="77" d="100"/>
        </p:scale>
        <p:origin x="-99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7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7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4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1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9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4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6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4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7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2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5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EFBEA-29B7-42F4-A19D-37DE8E600D66}" type="datetimeFigureOut">
              <a:rPr lang="ru-RU" smtClean="0"/>
              <a:pPr/>
              <a:t>02.03.2026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2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8516" y="204952"/>
            <a:ext cx="6740069" cy="329499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  <a:t>УЧИМСЯ ПРАВИЛЬНО </a:t>
            </a:r>
            <a:b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  <a:t>ЧИТАТЬ И ПИСАТЬ</a:t>
            </a:r>
            <a:b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5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8551" y="4855779"/>
            <a:ext cx="2823357" cy="100313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1200000" lon="0" rev="0"/>
            </a:camera>
            <a:lightRig rig="threePt" dir="t"/>
          </a:scene3d>
        </p:spPr>
        <p:txBody>
          <a:bodyPr>
            <a:normAutofit fontScale="55000" lnSpcReduction="2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Учитель-логопед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Шестакова 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Оксана Юрьевна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МОУ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</a:rPr>
              <a:t>Байновска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</a:rPr>
              <a:t>я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 СОШ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2956" y="2986980"/>
            <a:ext cx="8324533" cy="15696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Игры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 упражнения для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развития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звуко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-буквенного, слогового анализа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 синтеза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детей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6-8 лет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20146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586" y="3692715"/>
            <a:ext cx="105228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«Наборщик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/>
              <a:t>Прочитать слова, написанные в ряд. В каждом слове подчеркнуть первую букву. Какое слово получилось?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u="sng" dirty="0" smtClean="0"/>
              <a:t>В</a:t>
            </a:r>
            <a:r>
              <a:rPr lang="ru-RU" sz="2000" b="1" dirty="0" smtClean="0"/>
              <a:t>АТА   </a:t>
            </a:r>
            <a:r>
              <a:rPr lang="ru-RU" sz="2000" b="1" u="sng" dirty="0"/>
              <a:t>А</a:t>
            </a:r>
            <a:r>
              <a:rPr lang="ru-RU" sz="2000" b="1" dirty="0"/>
              <a:t>КУЛА   </a:t>
            </a:r>
            <a:r>
              <a:rPr lang="ru-RU" sz="2000" b="1" u="sng" dirty="0"/>
              <a:t>Г</a:t>
            </a:r>
            <a:r>
              <a:rPr lang="ru-RU" sz="2000" b="1" dirty="0"/>
              <a:t>УСИ   </a:t>
            </a:r>
            <a:r>
              <a:rPr lang="ru-RU" sz="2000" b="1" u="sng" dirty="0"/>
              <a:t>О</a:t>
            </a:r>
            <a:r>
              <a:rPr lang="ru-RU" sz="2000" b="1" dirty="0"/>
              <a:t>КНА   </a:t>
            </a:r>
            <a:r>
              <a:rPr lang="ru-RU" sz="2000" b="1" u="sng" dirty="0"/>
              <a:t>Н</a:t>
            </a:r>
            <a:r>
              <a:rPr lang="ru-RU" sz="2000" b="1" dirty="0"/>
              <a:t>ОЖНИЦЫ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6077" y="503137"/>
            <a:ext cx="8750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«Замени звук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/>
              <a:t>К</a:t>
            </a:r>
            <a:r>
              <a:rPr lang="ru-RU" sz="2000" dirty="0" smtClean="0"/>
              <a:t>акие </a:t>
            </a:r>
            <a:r>
              <a:rPr lang="ru-RU" sz="2000" dirty="0"/>
              <a:t>новые слова можно получить из слова, если поменять в нем первый звук?   </a:t>
            </a:r>
            <a:r>
              <a:rPr lang="ru-RU" sz="2000" dirty="0" smtClean="0"/>
              <a:t>Дом, сом, лом, ком, том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7922" y="214217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«Найди слово в слове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 smtClean="0"/>
              <a:t>Образовывать </a:t>
            </a:r>
            <a:r>
              <a:rPr lang="ru-RU" sz="2000" dirty="0"/>
              <a:t>из букв данного слова новые </a:t>
            </a:r>
            <a:r>
              <a:rPr lang="ru-RU" sz="2000" dirty="0" smtClean="0"/>
              <a:t>слова:    </a:t>
            </a:r>
            <a:r>
              <a:rPr lang="ru-RU" sz="2000" dirty="0"/>
              <a:t>ТРАКТОР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90278" y="4800711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ВАГОН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285" y="501937"/>
            <a:ext cx="84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Прочитать слова, написанные в ряд. 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 слове подчеркнуть  последнюю букву. Какое слово получилось?</a:t>
            </a:r>
          </a:p>
          <a:p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ПЕНА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ЛОДК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КВА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КОМПО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КУСТ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</a:p>
          <a:p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«Соедини буквы» </a:t>
            </a:r>
          </a:p>
          <a:p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Соединить буквы в порядке уменьшения их размера (начиная с самой большой)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91532" y="3847034"/>
            <a:ext cx="2851958" cy="27864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4583" y="4014129"/>
            <a:ext cx="6960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1009" y="5325719"/>
            <a:ext cx="5501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31605" y="5325719"/>
            <a:ext cx="91900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4366" y="4214286"/>
            <a:ext cx="4667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83EA43-1093-42A3-8471-2867EFA4B5D0}"/>
              </a:ext>
            </a:extLst>
          </p:cNvPr>
          <p:cNvSpPr txBox="1"/>
          <p:nvPr/>
        </p:nvSpPr>
        <p:spPr>
          <a:xfrm>
            <a:off x="7231160" y="1671488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ЛАСТЫ</a:t>
            </a:r>
          </a:p>
        </p:txBody>
      </p:sp>
    </p:spTree>
    <p:extLst>
      <p:ext uri="{BB962C8B-B14F-4D97-AF65-F5344CB8AC3E}">
        <p14:creationId xmlns:p14="http://schemas.microsoft.com/office/powerpoint/2010/main" val="23963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9890" y="1774090"/>
            <a:ext cx="651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Вставить пропущенную букву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75699"/>
              </p:ext>
            </p:extLst>
          </p:nvPr>
        </p:nvGraphicFramePr>
        <p:xfrm>
          <a:off x="1447568" y="2783059"/>
          <a:ext cx="9446004" cy="20414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2361501">
                  <a:extLst>
                    <a:ext uri="{9D8B030D-6E8A-4147-A177-3AD203B41FA5}">
                      <a16:colId xmlns:a16="http://schemas.microsoft.com/office/drawing/2014/main" xmlns="" val="2101895800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xmlns="" val="3981525556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xmlns="" val="3412176350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xmlns="" val="24767098"/>
                    </a:ext>
                  </a:extLst>
                </a:gridCol>
              </a:tblGrid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9649635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Б…К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С…П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Т…Р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2616918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КР…Н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ГР…З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Л…СТ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9081772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Т…НК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ГР…М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СТ…Л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/>
                        <a:t>Т…ГР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6673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3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5" y="711200"/>
            <a:ext cx="883779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13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«Арабское письмо»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Прочитать слова с конца. Назвать лишнее слово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800" dirty="0">
              <a:solidFill>
                <a:schemeClr val="bg1"/>
              </a:solidFill>
            </a:endParaRPr>
          </a:p>
          <a:p>
            <a:r>
              <a:rPr lang="ru-RU" sz="2800" dirty="0" err="1" smtClean="0">
                <a:solidFill>
                  <a:schemeClr val="bg1"/>
                </a:solidFill>
              </a:rPr>
              <a:t>азёреб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ансос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апил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нёлк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кам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анисо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14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Игра «На один звук»</a:t>
            </a:r>
          </a:p>
          <a:p>
            <a:pPr algn="just"/>
            <a:endParaRPr lang="ru-RU" sz="800" dirty="0"/>
          </a:p>
          <a:p>
            <a:r>
              <a:rPr lang="ru-RU" sz="2400" u="sng" dirty="0" smtClean="0">
                <a:solidFill>
                  <a:schemeClr val="bg1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ебёнок должен придумать слова на заданный звук и определенную группу (обобщающие понятия).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Одежда и все слова на звук [ш]:</a:t>
            </a:r>
          </a:p>
          <a:p>
            <a:endParaRPr lang="ru-RU" sz="2400" dirty="0"/>
          </a:p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15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Игра «Игральный кубик»</a:t>
            </a:r>
          </a:p>
          <a:p>
            <a:pPr algn="just"/>
            <a:endParaRPr lang="ru-RU" sz="900" dirty="0"/>
          </a:p>
          <a:p>
            <a:r>
              <a:rPr lang="ru-RU" sz="2400" dirty="0">
                <a:solidFill>
                  <a:schemeClr val="bg1"/>
                </a:solidFill>
              </a:rPr>
              <a:t>Ребёнок и взрослый кидают игральный кубик и придумывают </a:t>
            </a:r>
            <a:r>
              <a:rPr lang="ru-RU" sz="2400" dirty="0" smtClean="0">
                <a:solidFill>
                  <a:schemeClr val="bg1"/>
                </a:solidFill>
              </a:rPr>
              <a:t>слова </a:t>
            </a:r>
            <a:r>
              <a:rPr lang="ru-RU" sz="2400" dirty="0">
                <a:solidFill>
                  <a:schemeClr val="bg1"/>
                </a:solidFill>
              </a:rPr>
              <a:t>на то количество звуков, сколько точек выпало на грани кубика. </a:t>
            </a:r>
            <a:r>
              <a:rPr lang="ru-RU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9860" y="3468086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шарф, шапка, шуба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7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352" y="344891"/>
            <a:ext cx="455000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ВАЖНО ПОМНИТЬ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7332" y="2144194"/>
            <a:ext cx="2064328" cy="21100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6908" y="1265397"/>
            <a:ext cx="40206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в слове гласных,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Столько и слогов –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знает каждый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2280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7054" y="2678068"/>
            <a:ext cx="1949640" cy="199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327354" y="721150"/>
            <a:ext cx="6489292" cy="13280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Слова делятся на слоги.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слове столько слогов, сколько в нем гласных.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7355" y="2397511"/>
            <a:ext cx="6489292" cy="25538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 может состоять :</a:t>
            </a:r>
          </a:p>
          <a:p>
            <a:pPr lvl="0" algn="ctr"/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одного гласного (Г): о -сень</a:t>
            </a:r>
          </a:p>
          <a:p>
            <a:pPr lvl="0"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гласного и согласного: до-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-га (СГ), уж (ГС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гласного и нескольких согласных: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0646" y="5325181"/>
            <a:ext cx="6096000" cy="91940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одного или нескольких согласных слог состоять 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может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!!!!!</a:t>
            </a:r>
          </a:p>
        </p:txBody>
      </p:sp>
    </p:spTree>
    <p:extLst>
      <p:ext uri="{BB962C8B-B14F-4D97-AF65-F5344CB8AC3E}">
        <p14:creationId xmlns:p14="http://schemas.microsoft.com/office/powerpoint/2010/main" val="14427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2387" y="289678"/>
            <a:ext cx="7883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И УПРАЖНЕНИЯ НА УРОВНЕ СЛОГА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2387" y="977363"/>
            <a:ext cx="9999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«Сосчитай слоги»</a:t>
            </a:r>
          </a:p>
          <a:p>
            <a:pPr marL="457200" indent="-457200">
              <a:buAutoNum type="arabicPeriod"/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количество слогов в слове и их последовательность.               </a:t>
            </a:r>
          </a:p>
          <a:p>
            <a:r>
              <a:rPr lang="ru-RU" sz="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Например:  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молоток 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2387" y="2477725"/>
            <a:ext cx="92226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Придумать слова с определенным количеством слогов.</a:t>
            </a:r>
          </a:p>
          <a:p>
            <a:endParaRPr lang="ru-RU" sz="10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Придумать слово, состоящее из одного, двух, трех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2387" y="3577977"/>
            <a:ext cx="876109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«Слоги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потерялись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слова из слогов, данных вразбивку.</a:t>
            </a:r>
          </a:p>
          <a:p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на, </a:t>
            </a: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 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2387" y="4886027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ВОРОНА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118" y="332364"/>
            <a:ext cx="856819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1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«Составь слово»</a:t>
            </a:r>
          </a:p>
          <a:p>
            <a:pPr algn="just"/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азделить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слова на слоги. Выписать из каждого слова только первый слог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Прочитать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новое слово.  </a:t>
            </a:r>
          </a:p>
          <a:p>
            <a:pPr algn="just"/>
            <a:endParaRPr lang="ru-RU" sz="20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US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за,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6B3908-A54A-492D-9F00-AEDE7391D98E}"/>
              </a:ext>
            </a:extLst>
          </p:cNvPr>
          <p:cNvSpPr txBox="1"/>
          <p:nvPr/>
        </p:nvSpPr>
        <p:spPr>
          <a:xfrm>
            <a:off x="1198637" y="2132857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accent5"/>
                </a:solidFill>
              </a:rPr>
              <a:t>лужа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2872" y="2136276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accent5"/>
                </a:solidFill>
              </a:rPr>
              <a:t>сорока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206" y="3100296"/>
            <a:ext cx="9187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«Соедини слоги»</a:t>
            </a:r>
          </a:p>
          <a:p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Соединить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слоги так, чтобы получились новые слова.</a:t>
            </a:r>
          </a:p>
        </p:txBody>
      </p:sp>
      <p:sp>
        <p:nvSpPr>
          <p:cNvPr id="6" name="TextBox 5"/>
          <p:cNvSpPr txBox="1"/>
          <p:nvPr/>
        </p:nvSpPr>
        <p:spPr>
          <a:xfrm rot="20669152">
            <a:off x="1052052" y="4188541"/>
            <a:ext cx="2779344" cy="22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лу</a:t>
            </a:r>
            <a:r>
              <a:rPr lang="ru-RU" sz="2800" dirty="0"/>
              <a:t>                бы</a:t>
            </a:r>
          </a:p>
          <a:p>
            <a:r>
              <a:rPr lang="ru-RU" sz="2800" dirty="0" err="1"/>
              <a:t>зу</a:t>
            </a:r>
            <a:r>
              <a:rPr lang="ru-RU" sz="2800" dirty="0"/>
              <a:t>                 </a:t>
            </a:r>
            <a:r>
              <a:rPr lang="ru-RU" sz="2800" dirty="0" err="1"/>
              <a:t>ра</a:t>
            </a:r>
            <a:endParaRPr lang="ru-RU" sz="2800" dirty="0"/>
          </a:p>
          <a:p>
            <a:r>
              <a:rPr lang="ru-RU" sz="2800" dirty="0"/>
              <a:t>ко                 ла</a:t>
            </a:r>
          </a:p>
          <a:p>
            <a:r>
              <a:rPr lang="ru-RU" sz="2800" dirty="0"/>
              <a:t>пи                 </a:t>
            </a:r>
            <a:r>
              <a:rPr lang="ru-RU" sz="2800" dirty="0" err="1"/>
              <a:t>жа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 rot="644682">
            <a:off x="4943168" y="4204306"/>
            <a:ext cx="3418114" cy="2000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ва</a:t>
            </a:r>
            <a:r>
              <a:rPr lang="ru-RU" sz="2800" dirty="0"/>
              <a:t>    да    </a:t>
            </a:r>
            <a:r>
              <a:rPr lang="ru-RU" sz="2800" b="1" dirty="0"/>
              <a:t>ку</a:t>
            </a:r>
            <a:r>
              <a:rPr lang="ru-RU" sz="2800" dirty="0"/>
              <a:t>     ха</a:t>
            </a:r>
          </a:p>
          <a:p>
            <a:endParaRPr lang="ru-RU" sz="2000" dirty="0"/>
          </a:p>
          <a:p>
            <a:r>
              <a:rPr lang="ru-RU" sz="2800" dirty="0" err="1"/>
              <a:t>ру</a:t>
            </a:r>
            <a:r>
              <a:rPr lang="ru-RU" sz="2800" dirty="0"/>
              <a:t>    </a:t>
            </a:r>
            <a:r>
              <a:rPr lang="ru-RU" sz="2800" b="1" dirty="0"/>
              <a:t>за</a:t>
            </a:r>
            <a:r>
              <a:rPr lang="ru-RU" sz="2800" dirty="0"/>
              <a:t>     на    </a:t>
            </a:r>
            <a:r>
              <a:rPr lang="ru-RU" sz="2800" dirty="0" err="1"/>
              <a:t>ри</a:t>
            </a:r>
            <a:endParaRPr lang="ru-RU" sz="2800" dirty="0"/>
          </a:p>
          <a:p>
            <a:endParaRPr lang="ru-RU" sz="2000" dirty="0"/>
          </a:p>
          <a:p>
            <a:r>
              <a:rPr lang="ru-RU" sz="2800" dirty="0"/>
              <a:t>ба    </a:t>
            </a:r>
            <a:r>
              <a:rPr lang="ru-RU" sz="2800" dirty="0" err="1"/>
              <a:t>ца</a:t>
            </a:r>
            <a:r>
              <a:rPr lang="ru-RU" sz="2800" dirty="0"/>
              <a:t>     </a:t>
            </a:r>
            <a:r>
              <a:rPr lang="ru-RU" sz="2800" dirty="0" err="1"/>
              <a:t>ча</a:t>
            </a:r>
            <a:r>
              <a:rPr lang="ru-RU" sz="2800" dirty="0"/>
              <a:t>    </a:t>
            </a:r>
            <a:r>
              <a:rPr lang="ru-RU" sz="2800" b="1" dirty="0"/>
              <a:t>ка</a:t>
            </a:r>
          </a:p>
        </p:txBody>
      </p:sp>
    </p:spTree>
    <p:extLst>
      <p:ext uri="{BB962C8B-B14F-4D97-AF65-F5344CB8AC3E}">
        <p14:creationId xmlns:p14="http://schemas.microsoft.com/office/powerpoint/2010/main" val="2077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885" y="241741"/>
            <a:ext cx="8825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/>
          </a:p>
          <a:p>
            <a:pPr algn="just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«Волшебные нотки». Вспомнить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названия музыкальных нот: до, ре, ми, фа, соль, ля, си. Каждый из игроков добавляет в начало любой ноты слог, чтобы получились новые слова.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Проигрывает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тот, кто не сможет придумать новое слово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885" y="1686411"/>
            <a:ext cx="72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i="1" dirty="0"/>
              <a:t>чу</a:t>
            </a:r>
            <a:r>
              <a:rPr lang="ru-RU" sz="28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8409" y="1705379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/>
              <a:t>са</a:t>
            </a:r>
            <a:endParaRPr lang="ru-RU" sz="3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0367" y="1696840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/>
              <a:t>мо</a:t>
            </a:r>
            <a:endParaRPr lang="ru-RU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39607" y="16968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409" y="1686410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ар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720" y="1707269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i="1" dirty="0"/>
              <a:t>не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4973" y="1689301"/>
            <a:ext cx="7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фа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0683" y="2193201"/>
            <a:ext cx="67212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       ре        ми       фа       соль        ля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</a:p>
        </p:txBody>
      </p:sp>
    </p:spTree>
    <p:extLst>
      <p:ext uri="{BB962C8B-B14F-4D97-AF65-F5344CB8AC3E}">
        <p14:creationId xmlns:p14="http://schemas.microsoft.com/office/powerpoint/2010/main" val="21072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321" y="1517445"/>
            <a:ext cx="10522857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Предложение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– </a:t>
            </a:r>
            <a:r>
              <a:rPr lang="ru-RU" sz="2400" dirty="0">
                <a:solidFill>
                  <a:schemeClr val="bg1"/>
                </a:solidFill>
              </a:rPr>
              <a:t>это одно или несколько слов, связанных между собой по смыслу. Предложение выражает законченную мысль. </a:t>
            </a:r>
          </a:p>
          <a:p>
            <a:pPr algn="just"/>
            <a:endParaRPr lang="ru-RU" sz="1100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Предложение пишется с </a:t>
            </a:r>
            <a:r>
              <a:rPr lang="ru-RU" sz="2400" u="sng" dirty="0">
                <a:solidFill>
                  <a:schemeClr val="bg1"/>
                </a:solidFill>
              </a:rPr>
              <a:t>заглавной</a:t>
            </a:r>
            <a:r>
              <a:rPr lang="ru-RU" sz="2400" dirty="0">
                <a:solidFill>
                  <a:schemeClr val="bg1"/>
                </a:solidFill>
              </a:rPr>
              <a:t> буквы.</a:t>
            </a:r>
          </a:p>
          <a:p>
            <a:pPr algn="just"/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конце предложения ставится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 smtClean="0">
                <a:solidFill>
                  <a:schemeClr val="bg1"/>
                </a:solidFill>
              </a:rPr>
              <a:t>1. Точка </a:t>
            </a:r>
            <a:r>
              <a:rPr lang="ru-RU" sz="2400" dirty="0">
                <a:solidFill>
                  <a:schemeClr val="bg1"/>
                </a:solidFill>
              </a:rPr>
              <a:t>(если рассказывается о чем-то): </a:t>
            </a:r>
            <a:endParaRPr lang="ru-RU" sz="2400" dirty="0" smtClean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«В</a:t>
            </a:r>
            <a:r>
              <a:rPr lang="ru-RU" sz="2400" dirty="0" smtClean="0">
                <a:solidFill>
                  <a:schemeClr val="bg1"/>
                </a:solidFill>
              </a:rPr>
              <a:t>есна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b="1" dirty="0">
                <a:solidFill>
                  <a:schemeClr val="bg1"/>
                </a:solidFill>
              </a:rPr>
              <a:t>В</a:t>
            </a:r>
            <a:r>
              <a:rPr lang="ru-RU" sz="2400" dirty="0">
                <a:solidFill>
                  <a:schemeClr val="bg1"/>
                </a:solidFill>
              </a:rPr>
              <a:t>есна одела деревья в новый </a:t>
            </a:r>
            <a:r>
              <a:rPr lang="ru-RU" sz="2400" dirty="0" smtClean="0">
                <a:solidFill>
                  <a:schemeClr val="bg1"/>
                </a:solidFill>
              </a:rPr>
              <a:t>наряд»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>
                <a:solidFill>
                  <a:schemeClr val="bg1"/>
                </a:solidFill>
              </a:rPr>
              <a:t>2. Вопросительный знак (если задается вопрос</a:t>
            </a:r>
            <a:r>
              <a:rPr lang="ru-RU" sz="2400" dirty="0" smtClean="0">
                <a:solidFill>
                  <a:schemeClr val="bg1"/>
                </a:solidFill>
              </a:rPr>
              <a:t>):</a:t>
            </a: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«В</a:t>
            </a:r>
            <a:r>
              <a:rPr lang="ru-RU" sz="2400" dirty="0" smtClean="0">
                <a:solidFill>
                  <a:schemeClr val="bg1"/>
                </a:solidFill>
              </a:rPr>
              <a:t>ам </a:t>
            </a:r>
            <a:r>
              <a:rPr lang="ru-RU" sz="2400" dirty="0">
                <a:solidFill>
                  <a:schemeClr val="bg1"/>
                </a:solidFill>
              </a:rPr>
              <a:t>нравится новый наряд деревьев весной</a:t>
            </a:r>
            <a:r>
              <a:rPr lang="ru-RU" sz="2400" b="1" dirty="0" smtClean="0">
                <a:solidFill>
                  <a:schemeClr val="bg1"/>
                </a:solidFill>
              </a:rPr>
              <a:t>?»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>
                <a:solidFill>
                  <a:schemeClr val="bg1"/>
                </a:solidFill>
              </a:rPr>
              <a:t>3. Восклицательный знак (если произносится с чувством</a:t>
            </a:r>
            <a:r>
              <a:rPr lang="ru-RU" sz="2400" dirty="0" smtClean="0">
                <a:solidFill>
                  <a:schemeClr val="bg1"/>
                </a:solidFill>
              </a:rPr>
              <a:t>):</a:t>
            </a: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«К</a:t>
            </a:r>
            <a:r>
              <a:rPr lang="ru-RU" sz="2400" dirty="0" smtClean="0">
                <a:solidFill>
                  <a:schemeClr val="bg1"/>
                </a:solidFill>
              </a:rPr>
              <a:t>ак </a:t>
            </a:r>
            <a:r>
              <a:rPr lang="ru-RU" sz="2400" dirty="0">
                <a:solidFill>
                  <a:schemeClr val="bg1"/>
                </a:solidFill>
              </a:rPr>
              <a:t>хорошо весной</a:t>
            </a:r>
            <a:r>
              <a:rPr lang="ru-RU" sz="2400" b="1" dirty="0" smtClean="0">
                <a:solidFill>
                  <a:schemeClr val="bg1"/>
                </a:solidFill>
              </a:rPr>
              <a:t>!»  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33800" y="668594"/>
            <a:ext cx="3696929" cy="51077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ВАЖНО ПОМНИТЬ:</a:t>
            </a:r>
          </a:p>
        </p:txBody>
      </p:sp>
      <p:pic>
        <p:nvPicPr>
          <p:cNvPr id="4098" name="Picture 2" descr="Вопросительный знак? Восклицательный знак! - Русский язы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77" y="2674374"/>
            <a:ext cx="1811799" cy="217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923" y="501445"/>
            <a:ext cx="908500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–буквенный анализ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определение порядка звуков, букв в слове и различение звуков по их качественным 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характеристикам:</a:t>
            </a:r>
          </a:p>
          <a:p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ударные или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безударные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твердые или мягкие, звонкие или глухие.</a:t>
            </a:r>
          </a:p>
          <a:p>
            <a:pPr algn="just"/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–буквенный</a:t>
            </a:r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синтез –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соединение отдельных звуков, букв в целое слово.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8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3434" y="431854"/>
            <a:ext cx="819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III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ИГРЫ И УПРАЖНЕНИЯ НА УРОВНЕ ПРЕДЛОЖЕНИЯ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7923" y="1128034"/>
            <a:ext cx="9016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слов в предложении и их последовательность. 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«Рома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читал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книгу». Сколько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 в предложении? Какое первое слово? Второе? Третье?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5805" y="2414326"/>
            <a:ext cx="8603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Придумать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предложения, состоящих из определенного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количества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5805" y="3392841"/>
            <a:ext cx="843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«Слова потерялись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предложения из слов, данных в разбивку.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«ребята,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дворе,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во, играли»</a:t>
            </a:r>
          </a:p>
          <a:p>
            <a:pPr algn="just"/>
            <a:r>
              <a:rPr lang="ru-RU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дворе играли ребята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5805" y="5158477"/>
            <a:ext cx="6308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Составить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 с определенным словом</a:t>
            </a:r>
          </a:p>
        </p:txBody>
      </p:sp>
      <p:pic>
        <p:nvPicPr>
          <p:cNvPr id="3074" name="Picture 2" descr="Картинки по запросу книжное детство | Чтение, Книги, Книжные иллюстрац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193">
            <a:off x="7852377" y="3389155"/>
            <a:ext cx="3743452" cy="28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84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186" y="475673"/>
            <a:ext cx="104717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5) </a:t>
            </a:r>
            <a:r>
              <a:rPr lang="ru-RU" sz="2400" u="sng" dirty="0"/>
              <a:t>С</a:t>
            </a:r>
            <a:r>
              <a:rPr lang="ru-RU" sz="2400" dirty="0"/>
              <a:t>оставить графическую схему предложения.</a:t>
            </a:r>
          </a:p>
          <a:p>
            <a:pPr algn="just"/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800" dirty="0" smtClean="0"/>
              <a:t>Марина  </a:t>
            </a:r>
            <a:r>
              <a:rPr lang="ru-RU" sz="2800" dirty="0"/>
              <a:t>читала </a:t>
            </a:r>
            <a:r>
              <a:rPr lang="ru-RU" sz="2800" dirty="0" smtClean="0"/>
              <a:t>книгу».         </a:t>
            </a:r>
            <a:endParaRPr lang="ru-RU" sz="28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6) </a:t>
            </a:r>
            <a:r>
              <a:rPr lang="ru-RU" sz="2400" u="sng" dirty="0"/>
              <a:t>П</a:t>
            </a:r>
            <a:r>
              <a:rPr lang="ru-RU" sz="2400" dirty="0"/>
              <a:t>ридумать предложения по графической схеме.</a:t>
            </a:r>
          </a:p>
          <a:p>
            <a:pPr algn="just"/>
            <a:r>
              <a:rPr lang="en-US" sz="2400" dirty="0"/>
              <a:t>I</a:t>
            </a:r>
            <a:r>
              <a:rPr lang="ru-RU" sz="2400" dirty="0"/>
              <a:t>____   _____ ____ 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7) </a:t>
            </a:r>
            <a:r>
              <a:rPr lang="ru-RU" sz="2400" dirty="0"/>
              <a:t>Поднять (сказать) цифру, соответствующую количеству слов в данном предложении.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8) </a:t>
            </a:r>
            <a:r>
              <a:rPr lang="ru-RU" sz="2400" dirty="0"/>
              <a:t>Разделить предложение на </a:t>
            </a:r>
            <a:r>
              <a:rPr lang="ru-RU" sz="2400" dirty="0" smtClean="0"/>
              <a:t>слова - «</a:t>
            </a:r>
            <a:r>
              <a:rPr lang="ru-RU" sz="2400" dirty="0" err="1" smtClean="0"/>
              <a:t>Сашасиделнастуле</a:t>
            </a:r>
            <a:r>
              <a:rPr lang="ru-RU" sz="2400" dirty="0" smtClean="0"/>
              <a:t>».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9) </a:t>
            </a:r>
            <a:r>
              <a:rPr lang="ru-RU" sz="2400" dirty="0"/>
              <a:t>Вставить пропущенный предлог в предложение: </a:t>
            </a:r>
            <a:r>
              <a:rPr lang="ru-RU" sz="2400" dirty="0" smtClean="0"/>
              <a:t>«Мы </a:t>
            </a:r>
            <a:r>
              <a:rPr lang="ru-RU" sz="2400" dirty="0"/>
              <a:t>идем … </a:t>
            </a:r>
            <a:r>
              <a:rPr lang="ru-RU" sz="2400" dirty="0" smtClean="0"/>
              <a:t>магазин».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endParaRPr lang="ru-RU" sz="2800" dirty="0"/>
          </a:p>
          <a:p>
            <a:pPr algn="just"/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80670" y="2030653"/>
            <a:ext cx="382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«Зайка </a:t>
            </a:r>
            <a:r>
              <a:rPr lang="ru-RU" sz="2800" dirty="0">
                <a:solidFill>
                  <a:srgbClr val="FF0000"/>
                </a:solidFill>
              </a:rPr>
              <a:t>ел </a:t>
            </a:r>
            <a:r>
              <a:rPr lang="ru-RU" sz="2800" dirty="0" smtClean="0">
                <a:solidFill>
                  <a:srgbClr val="FF0000"/>
                </a:solidFill>
              </a:rPr>
              <a:t>морковку»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827" y="829591"/>
            <a:ext cx="409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_____    _____    _____ 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323562" y="909573"/>
            <a:ext cx="12526" cy="363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ᐈ Заяц ест морковку фотографии, картинки зайка есть морковку | скачать на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23" y="1339370"/>
            <a:ext cx="2073849" cy="13825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27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920" y="626316"/>
            <a:ext cx="9331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 smtClean="0"/>
          </a:p>
          <a:p>
            <a:pPr algn="just"/>
            <a:endParaRPr lang="ru-RU" sz="800" dirty="0" smtClean="0"/>
          </a:p>
          <a:p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10) </a:t>
            </a:r>
            <a:r>
              <a:rPr lang="ru-RU" sz="2400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аспространить предложение: 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«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читает». 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 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920" y="2500795"/>
            <a:ext cx="522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интересную книгу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920" y="1804315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книгу.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920" y="3175651"/>
            <a:ext cx="545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интересную книгу про приключения.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5165" y="4367518"/>
            <a:ext cx="606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Маленький  мальчик читает интересную книгу про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зверей.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Мальчик Читает Книгу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488">
            <a:off x="7374149" y="1804315"/>
            <a:ext cx="2608153" cy="331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64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5" y="711200"/>
            <a:ext cx="68516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Используя игровой метод для формирования навыков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-буквенного и слогового анализа и синтеза, можно предупредить специфические ошибки письма и чтения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будущих школьников.</a:t>
            </a:r>
          </a:p>
          <a:p>
            <a:pPr algn="just"/>
            <a:endParaRPr lang="ru-RU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 развивать познавательные способности детей, создавать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положительную мотивацию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обучения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как это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залогом успешного освоения программного материала и позволяет ребенку ярко и интересно прожить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каждое занятие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50" name="Picture 2" descr="дети читают книгу, Мальчик клипарт, образование, Школа PNG и вектор пнг для  бесплатной загруз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51" y="1632154"/>
            <a:ext cx="3128324" cy="2981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114" y="1195622"/>
            <a:ext cx="6573354" cy="309872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0"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Успехов в занятиях!</a:t>
            </a:r>
          </a:p>
          <a:p>
            <a:pPr algn="ctr"/>
            <a:endParaRPr lang="ru-RU" sz="4400" b="1" spc="50" dirty="0" smtClean="0">
              <a:ln w="0">
                <a:solidFill>
                  <a:schemeClr val="accent2"/>
                </a:solidFill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4400" b="1" spc="50" dirty="0" smtClean="0">
                <a:ln w="0"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Радости в общении с вашими детьми!</a:t>
            </a:r>
            <a:endParaRPr lang="ru-RU" sz="3200" b="1" spc="50" dirty="0">
              <a:ln w="0">
                <a:solidFill>
                  <a:schemeClr val="accent2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076" y="190397"/>
            <a:ext cx="8648769" cy="83099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Ошибки при </a:t>
            </a:r>
            <a:r>
              <a:rPr lang="ru-RU" sz="2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несформированности</a:t>
            </a:r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2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звуко</a:t>
            </a:r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–буквенного и слогового анализа и синтеза</a:t>
            </a:r>
            <a:r>
              <a:rPr lang="ru-RU" sz="2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.</a:t>
            </a:r>
            <a:endParaRPr lang="ru-RU" sz="2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18" y="4188542"/>
            <a:ext cx="3687098" cy="2304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0696" y="1081474"/>
            <a:ext cx="88883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1. Пропуски букв в словах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лто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«лето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2. Вставка лишних букв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стлол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«стол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3. Перестановка букв(«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вебра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 вместо «верба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4. Пропуск слогов в словах(«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гова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«голова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5. Вставка лишних слогов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гололова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»)</a:t>
            </a: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6. Перестановка слогов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мотолок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«молоток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7. Слияние нескольких слов в одно слово(«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детииграли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8. Разделение одного слова на части («у  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тюг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»).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932336">
            <a:off x="2316175" y="2384067"/>
            <a:ext cx="4124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упражнения на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уровне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37172E-89E5-4194-9653-431A37D4671E}"/>
              </a:ext>
            </a:extLst>
          </p:cNvPr>
          <p:cNvSpPr txBox="1"/>
          <p:nvPr/>
        </p:nvSpPr>
        <p:spPr>
          <a:xfrm rot="20943930">
            <a:off x="1853185" y="514357"/>
            <a:ext cx="3659634" cy="830997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Последовательность работы: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879F13-C77D-4591-A138-CC0F2FB4D5F7}"/>
              </a:ext>
            </a:extLst>
          </p:cNvPr>
          <p:cNvSpPr txBox="1"/>
          <p:nvPr/>
        </p:nvSpPr>
        <p:spPr>
          <a:xfrm rot="20932336">
            <a:off x="2029178" y="1475121"/>
            <a:ext cx="43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упражнения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уровне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звука и буквы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D81333-2B34-45E1-A8E4-16237DD9326D}"/>
              </a:ext>
            </a:extLst>
          </p:cNvPr>
          <p:cNvSpPr txBox="1"/>
          <p:nvPr/>
        </p:nvSpPr>
        <p:spPr>
          <a:xfrm rot="20932336">
            <a:off x="2558044" y="3305922"/>
            <a:ext cx="4426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Игры и упражнения на уровне предложения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1865" y="177344"/>
            <a:ext cx="3826871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ВАЖНО ПОМНИТЬ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ttps://sun9-22.userapi.com/impg/7VEr7GDHzDIQlLqcnTHrsEWXBXd5D0C9a4XRog/4Kdj4BiTgTc.jpg?size=678x960&amp;quality=96&amp;sign=3e8e868cc160458a1cb889a3d035912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3" y="1234320"/>
            <a:ext cx="3826871" cy="54185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6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ent-27.foto.my.mail.ru/community/gramota.ru/73/h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45" y="2246717"/>
            <a:ext cx="6242195" cy="4385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6445" y="311778"/>
            <a:ext cx="624219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Гласный звук состоит из голоса .</a:t>
            </a:r>
          </a:p>
          <a:p>
            <a:pPr algn="ctr"/>
            <a:r>
              <a:rPr lang="ru-RU" sz="2400" b="1" dirty="0"/>
              <a:t>  При произнесении гласного   </a:t>
            </a:r>
          </a:p>
          <a:p>
            <a:pPr algn="ctr"/>
            <a:r>
              <a:rPr lang="ru-RU" sz="2400" b="1" dirty="0"/>
              <a:t>  звука воздух проходит через рот  </a:t>
            </a:r>
          </a:p>
          <a:p>
            <a:pPr algn="ctr"/>
            <a:r>
              <a:rPr lang="ru-RU" sz="2400" b="1" dirty="0"/>
              <a:t>  свободно, без преград.</a:t>
            </a:r>
          </a:p>
        </p:txBody>
      </p:sp>
    </p:spTree>
    <p:extLst>
      <p:ext uri="{BB962C8B-B14F-4D97-AF65-F5344CB8AC3E}">
        <p14:creationId xmlns:p14="http://schemas.microsoft.com/office/powerpoint/2010/main" val="14305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8159" y="337751"/>
            <a:ext cx="6096000" cy="21452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Согласный звук состоит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шума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из шума и голоса.  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произнесении согласного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 встречает во рту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преграду (со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стороны  губ,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зубов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языка )</a:t>
            </a:r>
          </a:p>
        </p:txBody>
      </p:sp>
      <p:pic>
        <p:nvPicPr>
          <p:cNvPr id="2" name="Рисунок 1" descr="Картинки по запросу характеристика звука логопед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415636"/>
            <a:ext cx="4754880" cy="6059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357" y="1280249"/>
            <a:ext cx="90482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«Сигнальщики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  <a:endParaRPr lang="ru-RU" sz="22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Ребенок должен поднять сигнальную карточку (красного, синего  или зеленого цветов) в зависимости от звука в заданной позиции.</a:t>
            </a:r>
          </a:p>
          <a:p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(Первый звук в слове </a:t>
            </a:r>
            <a:r>
              <a:rPr lang="ru-RU" sz="2200" b="1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аист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красная карточка, последний звук в слове аист  - синяя карточка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22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https://uchitel.by/storage/product/2c/a288973159def39768799c7c8c2a2c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uchitel.by/storage/product/2c/a288973159def39768799c7c8c2a2cc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mg-fotki.yandex.ru/get/5628/85751897.8b1/0_ab9e1_9548ff43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" y="1622751"/>
            <a:ext cx="669675" cy="66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5231" y="439449"/>
            <a:ext cx="825899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I.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ИГРЫ И УПРАЖНЕНИЯ НА УРОВНЕ ЗВУКА И БУКВЫ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2" descr="https://fs00.infourok.ru/images/doc/206/234700/i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7" y="3838279"/>
            <a:ext cx="3159083" cy="236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213926" y="3523646"/>
            <a:ext cx="52144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места звука в словах (в начале, середине или в конце слова.</a:t>
            </a:r>
          </a:p>
        </p:txBody>
      </p:sp>
    </p:spTree>
    <p:extLst>
      <p:ext uri="{BB962C8B-B14F-4D97-AF65-F5344CB8AC3E}">
        <p14:creationId xmlns:p14="http://schemas.microsoft.com/office/powerpoint/2010/main" val="2893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088" y="301686"/>
            <a:ext cx="7895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Игра «Поезд»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Ребёнок выделяет последний звук в слове, затем подбирает следующее слово, начинающееся на данный звук.</a:t>
            </a:r>
          </a:p>
        </p:txBody>
      </p:sp>
      <p:pic>
        <p:nvPicPr>
          <p:cNvPr id="1028" name="Picture 4" descr="https://ds05.infourok.ru/uploads/ex/0c3d/001568fc-f72a7c68/hello_html_42544b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606">
            <a:off x="7722624" y="1535397"/>
            <a:ext cx="3208031" cy="230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98088" y="1578975"/>
            <a:ext cx="5702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«Составь слово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Выделить </a:t>
            </a:r>
            <a:r>
              <a:rPr lang="ru-RU" sz="2000" dirty="0">
                <a:solidFill>
                  <a:schemeClr val="bg1"/>
                </a:solidFill>
              </a:rPr>
              <a:t>первые звуки в нескольких словах, а затем последовательно «собрать» в новое слово.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088" y="3320337"/>
            <a:ext cx="6469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«Сосчитай звуки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Определить количество звуков в слове.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кран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smtClean="0">
                <a:solidFill>
                  <a:schemeClr val="bg1"/>
                </a:solidFill>
              </a:rPr>
              <a:t>Назвать </a:t>
            </a:r>
            <a:r>
              <a:rPr lang="ru-RU" sz="2000" dirty="0">
                <a:solidFill>
                  <a:schemeClr val="bg1"/>
                </a:solidFill>
              </a:rPr>
              <a:t>первый звук?   Второй? Третий? Четвертый?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8087" y="5061699"/>
            <a:ext cx="712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«Придумай слово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Придумать </a:t>
            </a:r>
            <a:r>
              <a:rPr lang="ru-RU" sz="2000" dirty="0">
                <a:solidFill>
                  <a:schemeClr val="bg1"/>
                </a:solidFill>
              </a:rPr>
              <a:t>слова состоящее из трех, четырех звуков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7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1657</TotalTime>
  <Words>1283</Words>
  <Application>Microsoft Office PowerPoint</Application>
  <PresentationFormat>Произвольный</PresentationFormat>
  <Paragraphs>204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     УЧИМСЯ ПРАВИЛЬНО  ЧИТАТЬ И ПИСАТЬ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ученик</cp:lastModifiedBy>
  <cp:revision>162</cp:revision>
  <dcterms:created xsi:type="dcterms:W3CDTF">2020-01-11T18:21:13Z</dcterms:created>
  <dcterms:modified xsi:type="dcterms:W3CDTF">2026-03-02T06:49:15Z</dcterms:modified>
</cp:coreProperties>
</file>