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8" r:id="rId2"/>
    <p:sldId id="258" r:id="rId3"/>
    <p:sldId id="262" r:id="rId4"/>
    <p:sldId id="261" r:id="rId5"/>
    <p:sldId id="278" r:id="rId6"/>
    <p:sldId id="285" r:id="rId7"/>
    <p:sldId id="263" r:id="rId8"/>
    <p:sldId id="279" r:id="rId9"/>
    <p:sldId id="264" r:id="rId10"/>
    <p:sldId id="283" r:id="rId11"/>
    <p:sldId id="284" r:id="rId12"/>
    <p:sldId id="271" r:id="rId13"/>
    <p:sldId id="266" r:id="rId14"/>
    <p:sldId id="267" r:id="rId15"/>
    <p:sldId id="273" r:id="rId16"/>
    <p:sldId id="287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EBDBA-E620-4B30-A044-2AB9EFCF8A7C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E5A42-6BEF-44F9-85BF-376C6EE02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2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B4E6-6B84-467B-84E8-89BF821D3602}" type="datetime1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8653-2383-4677-B119-B27ACB6B526E}" type="datetime1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FEAA-9E41-4BB7-B1EE-845B15308CA3}" type="datetime1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5A21-5FE8-4656-AA7E-E16A84321A9E}" type="datetime1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8284-94B4-4B68-A7C2-A543FC477CA9}" type="datetime1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BFA78-15E7-49AE-B067-F12EBA742DCB}" type="datetime1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079C-CB68-45E1-8399-9FDD0FF4D121}" type="datetime1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BEDA-7CA8-4354-A20C-1631E825B1AB}" type="datetime1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856F-2EBE-450B-8A2B-589A39D67C56}" type="datetime1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34BC-735A-41C8-987B-D0043EEEC7E8}" type="datetime1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8567-F8C9-401E-9DE8-D87D2C089A9F}" type="datetime1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1857-9354-484B-BE71-5B36A8DDEB1B}" type="datetime1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927032"/>
            <a:ext cx="5324128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земляки 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Советского Союза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56792"/>
            <a:ext cx="137465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2"/>
          <p:cNvSpPr txBox="1"/>
          <p:nvPr/>
        </p:nvSpPr>
        <p:spPr>
          <a:xfrm>
            <a:off x="5652120" y="5117095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/>
              <a:t>МОУ </a:t>
            </a:r>
            <a:r>
              <a:rPr lang="ru-RU" sz="1200" b="1" dirty="0" err="1" smtClean="0"/>
              <a:t>Байновская</a:t>
            </a:r>
            <a:r>
              <a:rPr lang="ru-RU" sz="1200" b="1" dirty="0" smtClean="0"/>
              <a:t> СОШ</a:t>
            </a:r>
          </a:p>
          <a:p>
            <a:pPr algn="r"/>
            <a:r>
              <a:rPr lang="ru-RU" sz="1200" b="1" smtClean="0"/>
              <a:t>Урок мужества.</a:t>
            </a:r>
            <a:endParaRPr lang="ru-RU" sz="1200" b="1" dirty="0" smtClean="0"/>
          </a:p>
          <a:p>
            <a:pPr algn="r"/>
            <a:r>
              <a:rPr lang="ru-RU" sz="1200" b="1" dirty="0" smtClean="0"/>
              <a:t>Автор Бабкина Тамара Георгиевна,</a:t>
            </a:r>
          </a:p>
          <a:p>
            <a:pPr algn="r"/>
            <a:r>
              <a:rPr lang="ru-RU" sz="1200" b="1" dirty="0"/>
              <a:t>з</a:t>
            </a:r>
            <a:r>
              <a:rPr lang="ru-RU" sz="1200" b="1" dirty="0" smtClean="0"/>
              <a:t>ав. школьным музеем</a:t>
            </a:r>
            <a:endParaRPr lang="ru-RU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91" y="3683336"/>
            <a:ext cx="1728192" cy="24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31548"/>
            <a:ext cx="1673225" cy="22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95" y="908720"/>
            <a:ext cx="1728192" cy="258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4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2594"/>
            <a:ext cx="8712968" cy="6643710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9 августа 1944 года жители Герасимовиче на сходе решили увековечить память героя-коммуниста.</a:t>
            </a:r>
          </a:p>
          <a:p>
            <a:r>
              <a:rPr lang="ru-RU" sz="2200" b="1" i="1" dirty="0" smtClean="0"/>
              <a:t>«Мы, жители польской деревни Герасимовиче, — записали они, — узнали имя Героя, который сердцем своим прикрыл пулемет врага, чтобы быстрее пришла свобода в наш дом, чтобы вырвать нас из лап немецкого зверя.</a:t>
            </a:r>
            <a:endParaRPr lang="ru-RU" sz="2200" dirty="0" smtClean="0"/>
          </a:p>
          <a:p>
            <a:pPr>
              <a:lnSpc>
                <a:spcPts val="1500"/>
              </a:lnSpc>
            </a:pPr>
            <a:r>
              <a:rPr lang="ru-RU" sz="2200" b="1" i="1" dirty="0" smtClean="0"/>
              <a:t>Григорий Павлович </a:t>
            </a:r>
            <a:r>
              <a:rPr lang="ru-RU" sz="2200" b="1" i="1" dirty="0" err="1" smtClean="0"/>
              <a:t>Кунавин</a:t>
            </a:r>
            <a:r>
              <a:rPr lang="ru-RU" sz="2200" b="1" i="1" dirty="0" smtClean="0"/>
              <a:t> пришел к нам </a:t>
            </a:r>
          </a:p>
          <a:p>
            <a:pPr>
              <a:lnSpc>
                <a:spcPts val="1500"/>
              </a:lnSpc>
              <a:buNone/>
            </a:pPr>
            <a:r>
              <a:rPr lang="ru-RU" sz="2200" b="1" i="1" dirty="0" smtClean="0"/>
              <a:t>на нашу землю с далекого Урала, воином-</a:t>
            </a:r>
          </a:p>
          <a:p>
            <a:pPr>
              <a:lnSpc>
                <a:spcPts val="1500"/>
              </a:lnSpc>
              <a:buNone/>
            </a:pPr>
            <a:r>
              <a:rPr lang="ru-RU" sz="2200" b="1" i="1" dirty="0" smtClean="0"/>
              <a:t>освободителем. Его сердце пробили пули </a:t>
            </a:r>
          </a:p>
          <a:p>
            <a:pPr>
              <a:lnSpc>
                <a:spcPts val="1500"/>
              </a:lnSpc>
              <a:buNone/>
            </a:pPr>
            <a:r>
              <a:rPr lang="ru-RU" sz="2200" b="1" i="1" dirty="0" smtClean="0"/>
              <a:t>врага... Мы поднимаем имя русского</a:t>
            </a:r>
          </a:p>
          <a:p>
            <a:pPr>
              <a:lnSpc>
                <a:spcPts val="1500"/>
              </a:lnSpc>
              <a:buNone/>
            </a:pPr>
            <a:r>
              <a:rPr lang="ru-RU" sz="2200" b="1" i="1" dirty="0" smtClean="0"/>
              <a:t> солдата Григория Павловича </a:t>
            </a:r>
            <a:r>
              <a:rPr lang="ru-RU" sz="2200" b="1" i="1" dirty="0" err="1" smtClean="0"/>
              <a:t>Кунавина</a:t>
            </a:r>
            <a:r>
              <a:rPr lang="ru-RU" sz="2200" b="1" i="1" dirty="0" smtClean="0"/>
              <a:t>, </a:t>
            </a:r>
          </a:p>
          <a:p>
            <a:pPr>
              <a:lnSpc>
                <a:spcPts val="1500"/>
              </a:lnSpc>
              <a:buNone/>
            </a:pPr>
            <a:r>
              <a:rPr lang="ru-RU" sz="2200" b="1" i="1" dirty="0" smtClean="0"/>
              <a:t>как знамя великого братства русского </a:t>
            </a:r>
          </a:p>
          <a:p>
            <a:pPr>
              <a:lnSpc>
                <a:spcPts val="1500"/>
              </a:lnSpc>
              <a:buNone/>
            </a:pPr>
            <a:r>
              <a:rPr lang="ru-RU" sz="2200" b="1" i="1" dirty="0" smtClean="0"/>
              <a:t>и польского народов...»</a:t>
            </a:r>
            <a:endParaRPr lang="ru-RU" sz="2200" dirty="0" smtClean="0"/>
          </a:p>
          <a:p>
            <a:pPr>
              <a:buNone/>
            </a:pPr>
            <a:endParaRPr lang="ru-RU" sz="2200" dirty="0" smtClean="0"/>
          </a:p>
          <a:p>
            <a:r>
              <a:rPr lang="ru-RU" sz="2200" b="1" u="sng" dirty="0" smtClean="0"/>
              <a:t>Жители решили</a:t>
            </a:r>
            <a:r>
              <a:rPr lang="ru-RU" sz="2200" dirty="0" smtClean="0"/>
              <a:t> навечно зачислить</a:t>
            </a:r>
          </a:p>
          <a:p>
            <a:pPr>
              <a:buNone/>
            </a:pPr>
            <a:r>
              <a:rPr lang="ru-RU" sz="2200" dirty="0" smtClean="0"/>
              <a:t> Г. П. </a:t>
            </a:r>
            <a:r>
              <a:rPr lang="ru-RU" sz="2200" dirty="0" err="1" smtClean="0"/>
              <a:t>Кунавина</a:t>
            </a:r>
            <a:r>
              <a:rPr lang="ru-RU" sz="2200" dirty="0" smtClean="0"/>
              <a:t> в список почетных граждан</a:t>
            </a:r>
          </a:p>
          <a:p>
            <a:pPr>
              <a:buNone/>
            </a:pPr>
            <a:r>
              <a:rPr lang="ru-RU" sz="2200" dirty="0" smtClean="0"/>
              <a:t> деревни, высечь его имя на мраморной </a:t>
            </a:r>
          </a:p>
          <a:p>
            <a:pPr>
              <a:buNone/>
            </a:pPr>
            <a:r>
              <a:rPr lang="ru-RU" sz="2200" dirty="0" smtClean="0"/>
              <a:t>плите и присвоить местной школе имя Героя.</a:t>
            </a:r>
          </a:p>
          <a:p>
            <a:pPr marL="0" indent="0">
              <a:buNone/>
            </a:pPr>
            <a:r>
              <a:rPr lang="ru-RU" sz="2200" dirty="0" smtClean="0"/>
              <a:t>    А учителям — каждый год первый урок </a:t>
            </a:r>
          </a:p>
          <a:p>
            <a:pPr marL="0" indent="0">
              <a:buNone/>
            </a:pPr>
            <a:r>
              <a:rPr lang="ru-RU" sz="2200" dirty="0" smtClean="0"/>
              <a:t>в первом классе начинать с рассказа о погибшем </a:t>
            </a:r>
          </a:p>
          <a:p>
            <a:pPr marL="0" indent="0">
              <a:buNone/>
            </a:pPr>
            <a:r>
              <a:rPr lang="ru-RU" sz="2200" dirty="0" smtClean="0"/>
              <a:t>советском воине: «Пусть выслушают дети этот рассказ стоя. Пусть их сердца наполняются гордостью за русского брата — воина-славянина. Пусть их понимание жизни начинается с мысли о братстве польского и русского народов».</a:t>
            </a:r>
            <a:endParaRPr lang="ru-RU" sz="2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Picture 2" descr="C:\Users\Саня\Desktop\его имя носит школа\Могила сержанта Г.П. Кунавина в Харасимовиче. 1021-й стрел. полк. Спасая взвод от  обстрела из замаскированного дота, подполз к нему и,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556792"/>
            <a:ext cx="2888444" cy="331221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665816" y="4869008"/>
            <a:ext cx="3226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Похоронен </a:t>
            </a:r>
            <a:r>
              <a:rPr lang="ru-RU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Г.Кунавин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 в саду Станислава </a:t>
            </a:r>
            <a:r>
              <a:rPr lang="ru-RU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Станиславчикова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, жителя деревни Герасимовиче</a:t>
            </a:r>
            <a:r>
              <a:rPr lang="ru-RU" sz="1400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4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 descr="E:\памятник в польш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892418" cy="62865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0"/>
            <a:ext cx="8572560" cy="6429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Братская могила  советским солдатам, погибшим за освобождение  польской деревни Герасимовиче. 43 имени, в т.ч. имя  Героя </a:t>
            </a:r>
            <a:r>
              <a:rPr lang="ru-RU" b="1" dirty="0" err="1" smtClean="0">
                <a:solidFill>
                  <a:schemeClr val="tx1"/>
                </a:solidFill>
              </a:rPr>
              <a:t>Кунавина</a:t>
            </a:r>
            <a:r>
              <a:rPr lang="ru-RU" b="1" dirty="0" smtClean="0">
                <a:solidFill>
                  <a:schemeClr val="tx1"/>
                </a:solidFill>
              </a:rPr>
              <a:t> Г.П.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576064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Указом Президиума Верховного Совета СССР </a:t>
            </a:r>
          </a:p>
          <a:p>
            <a:pPr marL="0" indent="0">
              <a:buNone/>
            </a:pPr>
            <a:r>
              <a:rPr lang="ru-RU" sz="2000" dirty="0" smtClean="0"/>
              <a:t>от 24 марта 1945 года за образцовое выполнение боевых заданий командования на фронте борьбы с немецко-фашистскими захватчиками и проявленные при этом мужество и героизм ефрейтору </a:t>
            </a:r>
            <a:r>
              <a:rPr lang="ru-RU" sz="2000" dirty="0" err="1" smtClean="0"/>
              <a:t>Кунавину</a:t>
            </a:r>
            <a:r>
              <a:rPr lang="ru-RU" sz="2000" dirty="0" smtClean="0"/>
              <a:t> Григорию Павловичу посмертно присвоено звание </a:t>
            </a:r>
            <a:r>
              <a:rPr lang="ru-RU" sz="2000" b="1" dirty="0" smtClean="0"/>
              <a:t>Героя Советского Союза.</a:t>
            </a:r>
          </a:p>
          <a:p>
            <a:pPr marL="0" indent="0">
              <a:buNone/>
            </a:pPr>
            <a:r>
              <a:rPr lang="ru-RU" sz="2000" dirty="0" smtClean="0"/>
              <a:t>Награждён орденом Ленина. Удостоен звания «Почётный гражданин деревни </a:t>
            </a:r>
            <a:r>
              <a:rPr lang="ru-RU" sz="2000" dirty="0" err="1" smtClean="0"/>
              <a:t>Харасимовиче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5123" name="Picture 3" descr="C:\Users\Саня\Desktop\7_zvezda.jpg"/>
          <p:cNvPicPr>
            <a:picLocks noChangeAspect="1" noChangeArrowheads="1"/>
          </p:cNvPicPr>
          <p:nvPr/>
        </p:nvPicPr>
        <p:blipFill>
          <a:blip r:embed="rId2" cstate="print"/>
          <a:srcRect l="9710" t="7110" r="8449" b="24164"/>
          <a:stretch>
            <a:fillRect/>
          </a:stretch>
        </p:blipFill>
        <p:spPr bwMode="auto">
          <a:xfrm>
            <a:off x="6156176" y="188640"/>
            <a:ext cx="2872870" cy="295049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429652" y="62865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7" name="Picture 2" descr="F:\Музейные уроки\Кунавин Г.П\о ГПК\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59" b="6129"/>
          <a:stretch/>
        </p:blipFill>
        <p:spPr bwMode="auto">
          <a:xfrm>
            <a:off x="1619672" y="3501008"/>
            <a:ext cx="5902544" cy="323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4752528" cy="5214974"/>
          </a:xfrm>
        </p:spPr>
        <p:txBody>
          <a:bodyPr>
            <a:normAutofit fontScale="92500" lnSpcReduction="20000"/>
          </a:bodyPr>
          <a:lstStyle/>
          <a:p>
            <a:r>
              <a:rPr lang="ru-RU" sz="2800" i="1" dirty="0" smtClean="0"/>
              <a:t>В городе Каменске-Уральском установлен памятник (09.05.1965 г.);</a:t>
            </a:r>
            <a:endParaRPr lang="en-US" sz="2800" i="1" dirty="0" smtClean="0"/>
          </a:p>
          <a:p>
            <a:r>
              <a:rPr lang="ru-RU" sz="2800" i="1" dirty="0" smtClean="0"/>
              <a:t> имя Григория Павловича </a:t>
            </a:r>
            <a:r>
              <a:rPr lang="ru-RU" sz="2800" i="1" dirty="0" err="1" smtClean="0"/>
              <a:t>Кунавина</a:t>
            </a:r>
            <a:r>
              <a:rPr lang="ru-RU" sz="2800" i="1" dirty="0" smtClean="0"/>
              <a:t> носит улица города </a:t>
            </a:r>
            <a:r>
              <a:rPr lang="ru-RU" sz="2800" i="1" dirty="0" err="1" smtClean="0"/>
              <a:t>К.Уральского</a:t>
            </a:r>
            <a:r>
              <a:rPr lang="ru-RU" sz="2800" i="1" dirty="0" smtClean="0"/>
              <a:t>, которая — с юга на север, подходит к железнодорожному вокзалу; </a:t>
            </a:r>
            <a:endParaRPr lang="en-US" sz="2800" i="1" dirty="0" smtClean="0"/>
          </a:p>
          <a:p>
            <a:r>
              <a:rPr lang="ru-RU" sz="2800" i="1" dirty="0" smtClean="0"/>
              <a:t>транспортный остановочный комплекс между памятником и улицей именуется «Имени Героя Советского Союза Григория </a:t>
            </a:r>
            <a:r>
              <a:rPr lang="ru-RU" sz="2800" i="1" dirty="0" err="1" smtClean="0"/>
              <a:t>Кунавина</a:t>
            </a:r>
            <a:r>
              <a:rPr lang="ru-RU" sz="2800" i="1" dirty="0" smtClean="0"/>
              <a:t>».</a:t>
            </a:r>
            <a:endParaRPr lang="ru-RU" sz="2800" dirty="0" smtClean="0"/>
          </a:p>
        </p:txBody>
      </p:sp>
      <p:pic>
        <p:nvPicPr>
          <p:cNvPr id="3074" name="Picture 2" descr="C:\Users\Саня\Desktop\его имя носит школа\KunavinGPMon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785794"/>
            <a:ext cx="3672408" cy="551472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01090" y="62865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214290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Увековечение памяти Героя  </a:t>
            </a:r>
            <a:r>
              <a:rPr lang="ru-RU" sz="3200" b="1" dirty="0" err="1" smtClean="0">
                <a:solidFill>
                  <a:srgbClr val="FFFF00"/>
                </a:solidFill>
              </a:rPr>
              <a:t>Кунавина</a:t>
            </a:r>
            <a:r>
              <a:rPr lang="ru-RU" sz="3200" b="1" dirty="0" smtClean="0">
                <a:solidFill>
                  <a:srgbClr val="FFFF00"/>
                </a:solidFill>
              </a:rPr>
              <a:t> Г.П.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3645024"/>
            <a:ext cx="5112568" cy="280831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000" dirty="0" smtClean="0"/>
              <a:t>На здании железнодорожной станции «Богданович» Свердловской железной дороги в память о </a:t>
            </a:r>
            <a:endParaRPr lang="en-US" sz="3000" dirty="0" smtClean="0"/>
          </a:p>
          <a:p>
            <a:pPr algn="ctr">
              <a:buNone/>
            </a:pPr>
            <a:r>
              <a:rPr lang="en-US" sz="3000" dirty="0" smtClean="0"/>
              <a:t>    </a:t>
            </a:r>
            <a:r>
              <a:rPr lang="ru-RU" sz="3000" dirty="0" smtClean="0"/>
              <a:t>Г. П. </a:t>
            </a:r>
            <a:r>
              <a:rPr lang="ru-RU" sz="3000" dirty="0" err="1" smtClean="0"/>
              <a:t>Кунавине</a:t>
            </a:r>
            <a:r>
              <a:rPr lang="ru-RU" sz="3000" dirty="0" smtClean="0"/>
              <a:t> установлена мемориальная доска.</a:t>
            </a:r>
          </a:p>
          <a:p>
            <a:endParaRPr lang="ru-RU" dirty="0"/>
          </a:p>
        </p:txBody>
      </p:sp>
      <p:pic>
        <p:nvPicPr>
          <p:cNvPr id="5122" name="Picture 2" descr="C:\Users\Саня\Desktop\его имя носит школа\Kunavin_GP_memdosSverd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2"/>
            <a:ext cx="2520280" cy="3352923"/>
          </a:xfrm>
          <a:prstGeom prst="rect">
            <a:avLst/>
          </a:prstGeom>
          <a:noFill/>
        </p:spPr>
      </p:pic>
      <p:pic>
        <p:nvPicPr>
          <p:cNvPr id="4098" name="Picture 2" descr="C:\Users\Саня\Desktop\его имя носит школа\ефрейтор Кунавин фото из газеты К.У.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300192" y="188640"/>
            <a:ext cx="2304256" cy="33152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88640"/>
            <a:ext cx="5688632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Свердловской железной дороге на пути следования электропоездов от Каменска-Уральского до Екатеринбурга железнодорожный полустанок, в строительстве которого непосредственно принимал участие Григорий Павлович, так же носит его имя.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572528" y="62865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077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25" t="5978" r="22980" b="12941"/>
          <a:stretch>
            <a:fillRect/>
          </a:stretch>
        </p:blipFill>
        <p:spPr bwMode="auto">
          <a:xfrm>
            <a:off x="179512" y="578296"/>
            <a:ext cx="2880320" cy="553347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531527"/>
              </p:ext>
            </p:extLst>
          </p:nvPr>
        </p:nvGraphicFramePr>
        <p:xfrm>
          <a:off x="3347864" y="1340768"/>
          <a:ext cx="3983918" cy="3906376"/>
        </p:xfrm>
        <a:graphic>
          <a:graphicData uri="http://schemas.openxmlformats.org/drawingml/2006/table">
            <a:tbl>
              <a:tblPr/>
              <a:tblGrid>
                <a:gridCol w="1943019"/>
                <a:gridCol w="2040899"/>
              </a:tblGrid>
              <a:tr h="415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Герои 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Советского 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союза Фамилия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Кунавин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Имя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Григорий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Отчество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Павлович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Пол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Номер книги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Страница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333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Номер на странице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Дата рождения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1903.01.24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Дата призыва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1941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Воинское звание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Ефрейтор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Причина гибели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Погиб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Дата гибели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1944.07.26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Место гибели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  м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Герасимовиче  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в Польше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Место захоронения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Польша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07904" y="57829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Запись в КНИГЕ ПАМЯТИ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Саня\Desktop\070520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1340768"/>
            <a:ext cx="2656351" cy="2602505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358214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374" y="476672"/>
            <a:ext cx="8229600" cy="5040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Его имя  носит наша школа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3" name="Picture 2" descr="C:\Рабочая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828" y="939500"/>
            <a:ext cx="5832648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6144" y="846801"/>
            <a:ext cx="2736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 1967г. в год </a:t>
            </a:r>
            <a:r>
              <a:rPr lang="ru-RU" sz="2000" b="1" dirty="0" smtClean="0"/>
              <a:t>50-летия Октябрьской революции, открывается новое здание </a:t>
            </a:r>
            <a:r>
              <a:rPr lang="ru-RU" sz="2000" b="1" dirty="0"/>
              <a:t>нашей </a:t>
            </a:r>
            <a:r>
              <a:rPr lang="ru-RU" sz="2000" b="1" dirty="0" smtClean="0"/>
              <a:t>школы, </a:t>
            </a:r>
            <a:r>
              <a:rPr lang="ru-RU" sz="2000" b="1" dirty="0"/>
              <a:t>ей присваивается </a:t>
            </a:r>
            <a:r>
              <a:rPr lang="ru-RU" sz="2000" b="1" dirty="0" smtClean="0"/>
              <a:t>имя </a:t>
            </a:r>
            <a:r>
              <a:rPr lang="ru-RU" sz="2000" b="1" dirty="0"/>
              <a:t>Героя Советского Союза </a:t>
            </a:r>
            <a:r>
              <a:rPr lang="ru-RU" sz="2000" b="1" dirty="0" err="1"/>
              <a:t>Г.П.Кунавина</a:t>
            </a:r>
            <a:r>
              <a:rPr lang="ru-RU" sz="2000" b="1" dirty="0"/>
              <a:t>. </a:t>
            </a:r>
            <a:endParaRPr lang="ru-RU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1346"/>
            <a:ext cx="44259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88024" y="5954466"/>
            <a:ext cx="382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Экспозиция в школьном музее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3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Рабочая\фото школа\школьные фото\кунавин Г.П\пробег Кунав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 l="9804" t="29841" r="13725"/>
          <a:stretch>
            <a:fillRect/>
          </a:stretch>
        </p:blipFill>
        <p:spPr bwMode="auto">
          <a:xfrm>
            <a:off x="428596" y="214290"/>
            <a:ext cx="3357554" cy="4655366"/>
          </a:xfrm>
          <a:prstGeom prst="rect">
            <a:avLst/>
          </a:prstGeom>
          <a:noFill/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8211" y="928646"/>
            <a:ext cx="401578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26064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Памятник  в г. Богданович.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941168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Ежегодно в ГО Богданович проводится легкоатлетический пробег </a:t>
            </a:r>
            <a:r>
              <a:rPr lang="ru-RU" b="1" dirty="0" err="1" smtClean="0"/>
              <a:t>Байны</a:t>
            </a:r>
            <a:r>
              <a:rPr lang="ru-RU" b="1" dirty="0" smtClean="0"/>
              <a:t>-Троицкое- Богданович, памяти нашим Героям-землякам </a:t>
            </a:r>
            <a:r>
              <a:rPr lang="ru-RU" b="1" dirty="0" err="1" smtClean="0"/>
              <a:t>Кунавину</a:t>
            </a:r>
            <a:r>
              <a:rPr lang="ru-RU" b="1" dirty="0" smtClean="0"/>
              <a:t> Г.П. и </a:t>
            </a:r>
            <a:r>
              <a:rPr lang="ru-RU" b="1" dirty="0" err="1" smtClean="0"/>
              <a:t>Пургину</a:t>
            </a:r>
            <a:r>
              <a:rPr lang="ru-RU" b="1" dirty="0" smtClean="0"/>
              <a:t> К.С.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72528" y="6488668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Открытие мемориальной доски на доме </a:t>
            </a:r>
            <a:r>
              <a:rPr lang="ru-RU" sz="2400" b="1" dirty="0" err="1" smtClean="0"/>
              <a:t>Кунавиных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 </a:t>
            </a:r>
            <a:r>
              <a:rPr lang="ru-RU" sz="2400" b="1" dirty="0" err="1" smtClean="0"/>
              <a:t>с.Байны</a:t>
            </a:r>
            <a:r>
              <a:rPr lang="ru-RU" sz="2400" b="1" dirty="0" smtClean="0"/>
              <a:t> по ул. Мичурина в январе 2003г.</a:t>
            </a:r>
            <a:endParaRPr lang="ru-RU" sz="2400" b="1" dirty="0"/>
          </a:p>
        </p:txBody>
      </p:sp>
      <p:pic>
        <p:nvPicPr>
          <p:cNvPr id="3074" name="Рисунок 4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611560" y="1340768"/>
            <a:ext cx="8031266" cy="531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643966" y="6286520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Подвигу героя жить в веках!</a:t>
            </a:r>
            <a:b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Кунавин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Григорий Павлович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Саня\Desktop\его имя носит школа\604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240360" cy="46985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3928" y="2564904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sz="4000" b="1" dirty="0" smtClean="0">
                <a:solidFill>
                  <a:srgbClr val="800000"/>
                </a:solidFill>
              </a:rPr>
              <a:t>Герой </a:t>
            </a:r>
            <a:endParaRPr lang="en-US" sz="4000" b="1" dirty="0" smtClean="0">
              <a:solidFill>
                <a:srgbClr val="8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800000"/>
                </a:solidFill>
              </a:rPr>
              <a:t>Советского Союза 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ea typeface="+mj-ea"/>
                <a:cs typeface="+mj-cs"/>
              </a:rPr>
              <a:t>Родился 24. 01.1903    погиб   26. 07.1944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072462" y="628652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Ученик\Рабочий стол\Музейные уроки\1- - 0015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t="7992" r="2681" b="8088"/>
          <a:stretch>
            <a:fillRect/>
          </a:stretch>
        </p:blipFill>
        <p:spPr bwMode="auto">
          <a:xfrm>
            <a:off x="165684" y="266686"/>
            <a:ext cx="4447277" cy="30983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8121"/>
            <a:ext cx="4453742" cy="3332887"/>
          </a:xfrm>
        </p:spPr>
        <p:txBody>
          <a:bodyPr>
            <a:normAutofit/>
          </a:bodyPr>
          <a:lstStyle/>
          <a:p>
            <a:pPr marL="182563" indent="-182563"/>
            <a:r>
              <a:rPr lang="ru-RU" sz="2000" dirty="0" smtClean="0"/>
              <a:t>Родился 24 января 1903 года в селе Байны, Богдановичского района, Свердловской области, в крестьянской семье Павла Васильевича и Аксиньи Степановны.</a:t>
            </a:r>
          </a:p>
          <a:p>
            <a:pPr marL="182563" indent="-182563"/>
            <a:r>
              <a:rPr lang="ru-RU" sz="2000" dirty="0" smtClean="0"/>
              <a:t>Отец плотничал, рубил дома и бани, выполнял внутренние работы. Гриша рано начал помогать отцу, к 10 годам уже уверенно орудовал плотницкими инструментами.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072462" y="628652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9" name="Picture 2" descr="C:\Documents and Settings\Ученик\Рабочий стол\Музейные уроки\1- - 0016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 l="10469" t="16667" r="18663"/>
          <a:stretch>
            <a:fillRect/>
          </a:stretch>
        </p:blipFill>
        <p:spPr bwMode="auto">
          <a:xfrm>
            <a:off x="4644008" y="3364987"/>
            <a:ext cx="4391216" cy="349301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18476" y="5824855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/>
              <a:t>Отец Павел Васильевич и семья брата  Андрея  </a:t>
            </a:r>
            <a:r>
              <a:rPr lang="ru-RU" i="1" dirty="0" err="1"/>
              <a:t>Кунавина</a:t>
            </a:r>
            <a:r>
              <a:rPr lang="ru-RU" i="1" dirty="0"/>
              <a:t>.  30-е годы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372" y="3861048"/>
            <a:ext cx="4376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Окончил  в </a:t>
            </a:r>
            <a:r>
              <a:rPr lang="ru-RU" dirty="0" err="1"/>
              <a:t>Байнах</a:t>
            </a:r>
            <a:r>
              <a:rPr lang="ru-RU" dirty="0"/>
              <a:t> 2 класса начальной школы. Работал в хозяйстве отца. </a:t>
            </a:r>
          </a:p>
          <a:p>
            <a:r>
              <a:rPr lang="ru-RU" dirty="0"/>
              <a:t>С 1924 года по 1927 год служил в Советской Армии на Дальнем востоке. Член КПСС.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85976" y="404664"/>
            <a:ext cx="295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С. </a:t>
            </a:r>
            <a:r>
              <a:rPr lang="ru-RU" i="1" dirty="0" err="1" smtClean="0"/>
              <a:t>Байны</a:t>
            </a:r>
            <a:r>
              <a:rPr lang="ru-RU" i="1" dirty="0" smtClean="0"/>
              <a:t>. Дом </a:t>
            </a:r>
            <a:r>
              <a:rPr lang="ru-RU" i="1" dirty="0" err="1"/>
              <a:t>Кунавиных</a:t>
            </a:r>
            <a:r>
              <a:rPr lang="ru-RU" i="1" dirty="0"/>
              <a:t> и улица </a:t>
            </a:r>
            <a:r>
              <a:rPr lang="ru-RU" i="1" dirty="0" smtClean="0"/>
              <a:t>Мичурина, </a:t>
            </a:r>
            <a:r>
              <a:rPr lang="ru-RU" i="1" dirty="0"/>
              <a:t>60-е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8789" y="4653136"/>
            <a:ext cx="8568952" cy="20910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Байнах</a:t>
            </a:r>
            <a:r>
              <a:rPr lang="ru-RU" sz="2000" dirty="0" smtClean="0"/>
              <a:t> рождалось новое. Волею бедноты здесь было создано товарищество по совместной обработке земли. Уж который год крестьяне трудились коллективно. Такой труд был по душе Григорию. Бывший красноармеец быстро занял место в трудовом строю. Он пахал, сеял, плотничал, строил. Любая работа спорилась в его руках. В горячую пору сева или уборки Григорий трудился от зари до зари. </a:t>
            </a:r>
          </a:p>
          <a:p>
            <a:endParaRPr lang="ru-RU" sz="2000" dirty="0"/>
          </a:p>
        </p:txBody>
      </p:sp>
      <p:pic>
        <p:nvPicPr>
          <p:cNvPr id="3074" name="Picture 2" descr="C:\Users\Саня\Desktop\reyfdby деревня\k_kol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549144" cy="345467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Нижний колонтитул 6"/>
          <p:cNvSpPr txBox="1">
            <a:spLocks noGrp="1"/>
          </p:cNvSpPr>
          <p:nvPr>
            <p:ph type="ftr" sz="quarter" idx="11"/>
          </p:nvPr>
        </p:nvSpPr>
        <p:spPr>
          <a:xfrm>
            <a:off x="8429625" y="6356350"/>
            <a:ext cx="500063" cy="36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429652" y="62865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81776" y="22904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Начало колхозной жизни. Урал 20-е </a:t>
            </a:r>
            <a:r>
              <a:rPr lang="ru-RU" sz="2400" b="1" dirty="0" smtClean="0"/>
              <a:t>годы</a:t>
            </a:r>
            <a:endParaRPr lang="ru-RU" sz="2400" b="1" dirty="0"/>
          </a:p>
          <a:p>
            <a:pPr algn="ctr"/>
            <a:r>
              <a:rPr lang="ru-RU" sz="2000" dirty="0" smtClean="0"/>
              <a:t>Весной </a:t>
            </a:r>
            <a:r>
              <a:rPr lang="ru-RU" sz="2000" dirty="0"/>
              <a:t>1927 </a:t>
            </a:r>
            <a:r>
              <a:rPr lang="ru-RU" sz="2000" dirty="0" smtClean="0"/>
              <a:t>года, из </a:t>
            </a:r>
            <a:r>
              <a:rPr lang="ru-RU" sz="2000" dirty="0"/>
              <a:t>армии в родное уральское село </a:t>
            </a:r>
            <a:r>
              <a:rPr lang="ru-RU" sz="2000" dirty="0" err="1" smtClean="0"/>
              <a:t>Байны</a:t>
            </a:r>
            <a:endParaRPr lang="ru-RU" sz="2000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возвратился Григорий </a:t>
            </a:r>
            <a:r>
              <a:rPr lang="ru-RU" sz="2000" dirty="0" err="1"/>
              <a:t>Кунавин</a:t>
            </a:r>
            <a:r>
              <a:rPr lang="ru-RU" sz="2000" dirty="0"/>
              <a:t>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16857" cy="265516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1928 года жизнь Григория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Кунавина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связана с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г.Каменском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-Уральским. По призыву партии он приехал на строительство железной дороги.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тому времени он успел поработать финансистом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Байнах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отслужить в армии на Дальнем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востоке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жениться.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Шёл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первый год пятилетки, разворачивалась стройка. В деревне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Кодинка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в городе до сих пор его строения живут. Например, здание вокзала на 91-м километре, теперь полустанок носит его имя. Строил железнодорожный мост через Каменку, водонапорную башню, локомотивное депо. </a:t>
            </a:r>
          </a:p>
        </p:txBody>
      </p:sp>
      <p:pic>
        <p:nvPicPr>
          <p:cNvPr id="7170" name="Picture 2" descr="C:\Users\Саня\Desktop\13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0066" r="35635" b="19586"/>
          <a:stretch/>
        </p:blipFill>
        <p:spPr bwMode="auto">
          <a:xfrm>
            <a:off x="5273112" y="2924944"/>
            <a:ext cx="3663867" cy="2973288"/>
          </a:xfrm>
          <a:prstGeom prst="rect">
            <a:avLst/>
          </a:prstGeom>
          <a:noFill/>
        </p:spPr>
      </p:pic>
      <p:pic>
        <p:nvPicPr>
          <p:cNvPr id="7171" name="Picture 3" descr="C:\Users\Саня\Desktop\file.jpe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1732" t="25404"/>
          <a:stretch/>
        </p:blipFill>
        <p:spPr bwMode="auto">
          <a:xfrm>
            <a:off x="179512" y="3195587"/>
            <a:ext cx="5032148" cy="346026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501090" y="62865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61653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Станция Синарская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93"/>
          <a:stretch/>
        </p:blipFill>
        <p:spPr bwMode="auto">
          <a:xfrm>
            <a:off x="-27929" y="0"/>
            <a:ext cx="9171929" cy="59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6012160" y="621904"/>
            <a:ext cx="216024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609329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1932г. Строители станции Синарская. Фото из музейного фонда </a:t>
            </a:r>
            <a:r>
              <a:rPr lang="ru-RU" dirty="0" err="1" smtClean="0"/>
              <a:t>г.К.Уральского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8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30392"/>
            <a:ext cx="5084662" cy="6366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Осенью 1941 года </a:t>
            </a:r>
            <a:r>
              <a:rPr lang="ru-RU" sz="2000" dirty="0" err="1" smtClean="0"/>
              <a:t>Г.П.Кунавин</a:t>
            </a:r>
            <a:r>
              <a:rPr lang="ru-RU" sz="2000" dirty="0" smtClean="0"/>
              <a:t> ушел на фронт. Воевал на Юго-Западном, под Москвой, участвовал боях за Орел, Курск, за освобождение Белоруссии и Польши. Воинское звание – ефрейтор. Был помощником командира стрелкового взвода 1021-го стрелкового полка 307 стрелковой </a:t>
            </a:r>
            <a:r>
              <a:rPr lang="ru-RU" sz="2000" dirty="0" err="1" smtClean="0"/>
              <a:t>Новозыбковской</a:t>
            </a:r>
            <a:r>
              <a:rPr lang="ru-RU" sz="2000" dirty="0" smtClean="0"/>
              <a:t> дивизии.. </a:t>
            </a:r>
          </a:p>
          <a:p>
            <a:pPr marL="92075" indent="-92075"/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«Дорогая Катюша! Нахожусь в госпитале, малость поцарапало меня, — писал он жене после схватки в окопе с тремя фашистами: двух прикончил, третьего, уже раненый, задушил. — Но я рад, что участвовал в битве под Москвой. Ох и дали мы фрицам по зубам! Мои дела идут на поправку. Скоро рана заживёт, и тогда снова вперёд. Хочется скорее на фронт. Представь себе, я ещё очень мало сделал. Будь здорова, дорогая! Целую, обнимаю». </a:t>
            </a:r>
          </a:p>
          <a:p>
            <a:pPr marL="92075" indent="-92075"/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58214" y="6356350"/>
            <a:ext cx="328586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01090" y="62865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2050" name="Picture 2" descr="C:\Рабочая\КАРТИНКИ\гостиная\b001_716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37187"/>
          <a:stretch>
            <a:fillRect/>
          </a:stretch>
        </p:blipFill>
        <p:spPr bwMode="auto">
          <a:xfrm>
            <a:off x="107504" y="891568"/>
            <a:ext cx="3655038" cy="3977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 descr="C:\Рабочая\КАРТИНКИ\к дню победы\-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87936" y="3490933"/>
            <a:ext cx="4572032" cy="3073962"/>
          </a:xfrm>
          <a:prstGeom prst="rect">
            <a:avLst/>
          </a:prstGeom>
          <a:noFill/>
        </p:spPr>
      </p:pic>
      <p:pic>
        <p:nvPicPr>
          <p:cNvPr id="1028" name="Picture 4" descr="C:\Рабочая\КАРТИНКИ\дети на трдовом фронте Победа\vozv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763688" y="-21688"/>
            <a:ext cx="5492796" cy="349093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3498965"/>
            <a:ext cx="4425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Письмо от 8 июня 1944 года из Белоруссии: «Ты не поверишь, Катюша, какое варварство творят гитлеровцы на белорусской земле. Вчера мы освободили деревню, одно название, что деревня — ни кола, ни двора. Всё дотла сожгли фашисты. А жителей перестреляли… Нет! Оккупантам этого не простим!».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608" y="161290"/>
            <a:ext cx="8928992" cy="3951020"/>
          </a:xfrm>
        </p:spPr>
        <p:txBody>
          <a:bodyPr>
            <a:norm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ru-RU" dirty="0" smtClean="0"/>
              <a:t>     </a:t>
            </a:r>
            <a:r>
              <a:rPr lang="ru-RU" sz="2000" dirty="0" smtClean="0"/>
              <a:t>25 июля 1944 г. рота, в которой служил ефрейтор </a:t>
            </a:r>
            <a:r>
              <a:rPr lang="ru-RU" sz="2000" dirty="0" err="1" smtClean="0"/>
              <a:t>Кунавин</a:t>
            </a:r>
            <a:r>
              <a:rPr lang="ru-RU" sz="2000" dirty="0" smtClean="0"/>
              <a:t> и был парторгом, получила приказ овладеть опорным пунктом — деревней Герасимовичи (</a:t>
            </a:r>
            <a:r>
              <a:rPr lang="ru-RU" sz="2000" dirty="0" err="1" smtClean="0"/>
              <a:t>Харасимовичи</a:t>
            </a:r>
            <a:r>
              <a:rPr lang="ru-RU" sz="2000" dirty="0" smtClean="0"/>
              <a:t> — Польша). С рассветом следующего дня началась атака, но враг не сдавался. Шесть раз советские воины поднимались в атаку и теряли своих товарищей, так как с небольшой высоты постоянно поливал огнём поле боя, не уничтоженный, не досягаемый пулемёт. </a:t>
            </a:r>
          </a:p>
          <a:p>
            <a:pPr marL="0" indent="0">
              <a:lnSpc>
                <a:spcPts val="1800"/>
              </a:lnSpc>
              <a:buNone/>
            </a:pPr>
            <a:r>
              <a:rPr lang="ru-RU" sz="2000" dirty="0" smtClean="0"/>
              <a:t>    Видя безысходность создавшегося положения, ефрейтор </a:t>
            </a:r>
            <a:r>
              <a:rPr lang="ru-RU" sz="2000" dirty="0" err="1" smtClean="0"/>
              <a:t>Кунавин</a:t>
            </a:r>
            <a:r>
              <a:rPr lang="ru-RU" sz="2000" dirty="0" smtClean="0"/>
              <a:t> принял решение самостоятельно уничтожить огневую точку врага.  Приблизившись к вершине высоты,    он расстрелял все имевшиеся у него  патроны, под рукой  не оказалось гранат, и тогда он принял решение:</a:t>
            </a:r>
          </a:p>
          <a:p>
            <a:pPr marL="0" indent="0">
              <a:lnSpc>
                <a:spcPts val="1800"/>
              </a:lnSpc>
              <a:buNone/>
            </a:pPr>
            <a:r>
              <a:rPr lang="ru-RU" sz="2000" dirty="0" smtClean="0"/>
              <a:t>последним броском прикрыл амбразуру</a:t>
            </a:r>
          </a:p>
          <a:p>
            <a:pPr marL="0" indent="0">
              <a:lnSpc>
                <a:spcPts val="1800"/>
              </a:lnSpc>
              <a:buNone/>
            </a:pPr>
            <a:r>
              <a:rPr lang="ru-RU" sz="2000" dirty="0" smtClean="0"/>
              <a:t>вражеского дзота своим телом.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ru-RU" sz="2000" dirty="0" smtClean="0"/>
              <a:t>Подвиг парторга вдохновил воинов.</a:t>
            </a:r>
          </a:p>
          <a:p>
            <a:pPr marL="0" indent="0">
              <a:lnSpc>
                <a:spcPts val="1800"/>
              </a:lnSpc>
              <a:buNone/>
            </a:pPr>
            <a:r>
              <a:rPr lang="ru-RU" sz="2000" dirty="0" smtClean="0"/>
              <a:t>Рота поднялась в атаку. Деревня </a:t>
            </a:r>
          </a:p>
          <a:p>
            <a:pPr marL="0" indent="0">
              <a:lnSpc>
                <a:spcPts val="1800"/>
              </a:lnSpc>
              <a:buNone/>
            </a:pPr>
            <a:r>
              <a:rPr lang="ru-RU" sz="2000" dirty="0" smtClean="0"/>
              <a:t>была освобождена.</a:t>
            </a:r>
          </a:p>
        </p:txBody>
      </p:sp>
      <p:pic>
        <p:nvPicPr>
          <p:cNvPr id="4" name="Picture 3" descr="C:\Users\Саня\Desktop\Бабкина ТГ\Т,Г,\картинки\война\фото 3\305bf7215cd81223cc549c32461_prev.jpg"/>
          <p:cNvPicPr>
            <a:picLocks noChangeAspect="1" noChangeArrowheads="1"/>
          </p:cNvPicPr>
          <p:nvPr/>
        </p:nvPicPr>
        <p:blipFill>
          <a:blip r:embed="rId3" cstate="print"/>
          <a:srcRect t="3971" r="8440" b="1058"/>
          <a:stretch>
            <a:fillRect/>
          </a:stretch>
        </p:blipFill>
        <p:spPr bwMode="auto">
          <a:xfrm>
            <a:off x="611560" y="4112309"/>
            <a:ext cx="3168352" cy="2629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01090" y="62865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8" name="Picture 2" descr="C:\Users\Саня\Desktop\reyfdby деревня\1330421735_image007.jpg"/>
          <p:cNvPicPr>
            <a:picLocks noChangeAspect="1" noChangeArrowheads="1"/>
          </p:cNvPicPr>
          <p:nvPr/>
        </p:nvPicPr>
        <p:blipFill>
          <a:blip r:embed="rId4" cstate="print"/>
          <a:srcRect r="34706"/>
          <a:stretch>
            <a:fillRect/>
          </a:stretch>
        </p:blipFill>
        <p:spPr bwMode="auto">
          <a:xfrm>
            <a:off x="4427984" y="2852936"/>
            <a:ext cx="4012286" cy="388843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33832" y="285293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/>
              <a:t>Вражеский  дзот, который закрыл своим телом </a:t>
            </a:r>
            <a:r>
              <a:rPr lang="ru-RU" i="1" dirty="0" err="1"/>
              <a:t>Г.П.Кунавин</a:t>
            </a:r>
            <a:r>
              <a:rPr lang="ru-RU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1120</Words>
  <Application>Microsoft Office PowerPoint</Application>
  <PresentationFormat>Экран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Наши земляки   Герои Советского Союза  </vt:lpstr>
      <vt:lpstr>Кунавин Григорий Павлович </vt:lpstr>
      <vt:lpstr>Презентация PowerPoint</vt:lpstr>
      <vt:lpstr>Презентация PowerPoint</vt:lpstr>
      <vt:lpstr>С 1928 года жизнь Григория Кунавина связана с г.Каменском-Уральским. По призыву партии он приехал на строительство железной дороги.  К тому времени он успел поработать финансистом в Байнах, отслужить в армии на Дальнем востоке, жениться.  Шёл первый год пятилетки, разворачивалась стройка. В деревне Кодинка и в городе до сих пор его строения живут. Например, здание вокзала на 91-м километре, теперь полустанок носит его имя. Строил железнодорожный мост через Каменку, водонапорную башню, локомотивное депо.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Его имя  носит наша школа </vt:lpstr>
      <vt:lpstr>Презентация PowerPoint</vt:lpstr>
      <vt:lpstr>Открытие мемориальной доски на доме Кунавиных в с.Байны по ул. Мичурина в январе 2003г.</vt:lpstr>
      <vt:lpstr>Подвигу героя жить в веках!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Его имя  носит наша школа</dc:title>
  <dc:creator>Саня</dc:creator>
  <cp:lastModifiedBy>admin</cp:lastModifiedBy>
  <cp:revision>110</cp:revision>
  <dcterms:created xsi:type="dcterms:W3CDTF">2013-02-08T17:58:48Z</dcterms:created>
  <dcterms:modified xsi:type="dcterms:W3CDTF">2020-05-07T04:48:13Z</dcterms:modified>
</cp:coreProperties>
</file>